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y="5143500" cx="9144000"/>
  <p:notesSz cx="6858000" cy="9144000"/>
  <p:embeddedFontLst>
    <p:embeddedFont>
      <p:font typeface="Questrial"/>
      <p:regular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1" Type="http://schemas.openxmlformats.org/officeDocument/2006/relationships/font" Target="fonts/Questrial-regular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-190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b="0" i="0" lang="es-CO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19050" lvl="0" marL="0" marR="0" rtl="0" algn="l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9050" lvl="0" marL="0" marR="0" rtl="0" algn="l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Shape 20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9050" lvl="0" marL="0" marR="0" rtl="0" algn="l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Shape 218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" name="Shape 232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4" name="Shape 244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9050" lvl="0" marL="0" marR="0" rtl="0" algn="l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Shape 254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9050" lvl="0" marL="0" marR="0" rtl="0" algn="l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Shape 267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9050" lvl="0" marL="0" marR="0" rtl="0" algn="l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Shape 28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9050" lvl="0" marL="0" marR="0" rtl="0" algn="l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Shape 294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5" name="Shape 305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" name="Shape 315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9050" lvl="0" marL="0" marR="0" rtl="0" algn="l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5" name="Shape 325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9" name="Shape 339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9050" lvl="0" marL="0" marR="0" rtl="0" algn="l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Shape 35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8" name="Shape 368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5" name="Shape 385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5" name="Shape 395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5" name="Shape 405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5" name="Shape 415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5" name="Shape 425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0" name="Shape 440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9050" lvl="0" marL="0" marR="0" rtl="0" algn="l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hape 109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1" name="Shape 451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1" name="Shape 461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6" name="Shape 476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1" name="Shape 491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6" name="Shape 506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7" name="Shape 517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9" name="Shape 529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9050" lvl="0" marL="0" marR="0" rtl="0" algn="l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9050" lvl="0" marL="0" marR="0" rtl="0" algn="l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9050" lvl="0" marL="0" marR="0" rtl="0" algn="l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Shape 15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9050" lvl="0" marL="0" marR="0" rtl="0" algn="l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9050" lvl="0" marL="0" marR="0" rtl="0" algn="l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Shape 178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9050" lvl="0" marL="0" marR="0" rtl="0" algn="l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ctrTitle"/>
          </p:nvPr>
        </p:nvSpPr>
        <p:spPr>
          <a:xfrm>
            <a:off x="685800" y="1597818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19" name="Shape 19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69" name="Shape 69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1792288" y="4025502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190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b="0" i="0" lang="es-CO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 rot="5400000">
            <a:off x="2874749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39700" lvl="0" marL="406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107950" lvl="1" marL="8128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76200" lvl="2" marL="1219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01600" lvl="3" marL="1625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101600" lvl="4" marL="2082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101600" lvl="5" marL="2540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101600" lvl="6" marL="299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101600" lvl="7" marL="345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101600" lvl="8" marL="391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190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b="0" i="0" lang="es-CO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 rot="5400000">
            <a:off x="5463749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82" name="Shape 82"/>
          <p:cNvSpPr txBox="1"/>
          <p:nvPr>
            <p:ph idx="1" type="body"/>
          </p:nvPr>
        </p:nvSpPr>
        <p:spPr>
          <a:xfrm rot="5400000">
            <a:off x="1272748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39700" lvl="0" marL="406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107950" lvl="1" marL="8128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76200" lvl="2" marL="1219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01600" lvl="3" marL="1625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101600" lvl="4" marL="2082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101600" lvl="5" marL="2540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101600" lvl="6" marL="299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101600" lvl="7" marL="345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101600" lvl="8" marL="391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190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b="0" i="0" lang="es-CO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1ra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39700" lvl="0" marL="406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107950" lvl="1" marL="8128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76200" lvl="2" marL="1219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01600" lvl="3" marL="1625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101600" lvl="4" marL="2082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101600" lvl="5" marL="2540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101600" lvl="6" marL="299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101600" lvl="7" marL="345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101600" lvl="8" marL="391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190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b="0" i="0" lang="es-CO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722312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722312" y="2180034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190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b="0" i="0" lang="es-CO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65100" lvl="0" marL="3556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133350" lvl="1" marL="762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101600" lvl="2" marL="1168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14300" lvl="3" marL="1600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114300" lvl="4" marL="2057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114300" lvl="5" marL="2514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114300" lvl="6" marL="2971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114300" lvl="7" marL="3429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114300" lvl="8" marL="3886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65100" lvl="0" marL="3556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133350" lvl="1" marL="762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101600" lvl="2" marL="1168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14300" lvl="3" marL="1600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114300" lvl="4" marL="2057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114300" lvl="5" marL="2514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114300" lvl="6" marL="2971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114300" lvl="7" marL="3429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114300" lvl="8" marL="3886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190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b="0" i="0" lang="es-CO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44" name="Shape 44"/>
          <p:cNvSpPr txBox="1"/>
          <p:nvPr>
            <p:ph idx="1" type="body"/>
          </p:nvPr>
        </p:nvSpPr>
        <p:spPr>
          <a:xfrm>
            <a:off x="457200" y="1151334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143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95250" lvl="1" marL="74295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114300" lvl="2" marL="1143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76200" lvl="3" marL="1600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76200" lvl="4" marL="2057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76200" lvl="5" marL="2514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76200" lvl="6" marL="2971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76200" lvl="7" marL="3429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76200" lvl="8" marL="3886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3" type="body"/>
          </p:nvPr>
        </p:nvSpPr>
        <p:spPr>
          <a:xfrm>
            <a:off x="4645025" y="1151334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143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95250" lvl="1" marL="74295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114300" lvl="2" marL="1143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76200" lvl="3" marL="1600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76200" lvl="4" marL="2057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76200" lvl="5" marL="2514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76200" lvl="6" marL="2971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76200" lvl="7" marL="3429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76200" lvl="8" marL="3886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190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b="0" i="0" lang="es-CO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53" name="Shape 53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190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b="0" i="0" lang="es-CO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190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b="0" i="0" lang="es-CO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457200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3575050" y="204787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39700" lvl="0" marL="406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107950" lvl="1" marL="8128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76200" lvl="2" marL="1219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01600" lvl="3" marL="1625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101600" lvl="4" marL="2082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101600" lvl="5" marL="2540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101600" lvl="6" marL="299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101600" lvl="7" marL="345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101600" lvl="8" marL="391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190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b="0" i="0" lang="es-CO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39700" lvl="0" marL="406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107950" lvl="1" marL="8128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76200" lvl="2" marL="1219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01600" lvl="3" marL="1625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101600" lvl="4" marL="2082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101600" lvl="5" marL="2540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101600" lvl="6" marL="299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101600" lvl="7" marL="345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101600" lvl="8" marL="391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190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b="0" i="0" lang="es-CO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cxnSp>
        <p:nvCxnSpPr>
          <p:cNvPr id="15" name="Shape 15"/>
          <p:cNvCxnSpPr/>
          <p:nvPr/>
        </p:nvCxnSpPr>
        <p:spPr>
          <a:xfrm>
            <a:off x="0" y="4476750"/>
            <a:ext cx="6327900" cy="0"/>
          </a:xfrm>
          <a:prstGeom prst="straightConnector1">
            <a:avLst/>
          </a:prstGeom>
          <a:noFill/>
          <a:ln cap="flat" cmpd="sng" w="25400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logo cautiva.jpg" id="16" name="Shape 16"/>
          <p:cNvPicPr preferRelativeResize="0"/>
          <p:nvPr/>
        </p:nvPicPr>
        <p:blipFill rotWithShape="1">
          <a:blip r:embed="rId1">
            <a:alphaModFix/>
          </a:blip>
          <a:srcRect b="33197" l="10761" r="13823" t="20661"/>
          <a:stretch/>
        </p:blipFill>
        <p:spPr>
          <a:xfrm>
            <a:off x="7213724" y="68622"/>
            <a:ext cx="1879350" cy="68215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america-retail.com/" TargetMode="External"/><Relationship Id="rId4" Type="http://schemas.openxmlformats.org/officeDocument/2006/relationships/image" Target="../media/image37.png"/><Relationship Id="rId5" Type="http://schemas.openxmlformats.org/officeDocument/2006/relationships/image" Target="../media/image41.png"/><Relationship Id="rId6" Type="http://schemas.openxmlformats.org/officeDocument/2006/relationships/image" Target="../media/image35.png"/><Relationship Id="rId7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peru-retail.com/" TargetMode="External"/><Relationship Id="rId4" Type="http://schemas.openxmlformats.org/officeDocument/2006/relationships/hyperlink" Target="http://uy.fashionnetwork.com/" TargetMode="External"/><Relationship Id="rId9" Type="http://schemas.openxmlformats.org/officeDocument/2006/relationships/image" Target="../media/image2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7" Type="http://schemas.openxmlformats.org/officeDocument/2006/relationships/image" Target="../media/image48.png"/><Relationship Id="rId8" Type="http://schemas.openxmlformats.org/officeDocument/2006/relationships/image" Target="../media/image4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Relationship Id="rId4" Type="http://schemas.openxmlformats.org/officeDocument/2006/relationships/hyperlink" Target="http://chaja5.ccee.edu.uy/" TargetMode="External"/><Relationship Id="rId5" Type="http://schemas.openxmlformats.org/officeDocument/2006/relationships/image" Target="../media/image45.png"/><Relationship Id="rId6" Type="http://schemas.openxmlformats.org/officeDocument/2006/relationships/image" Target="../media/image40.png"/><Relationship Id="rId7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connuestroperu.com/" TargetMode="External"/><Relationship Id="rId4" Type="http://schemas.openxmlformats.org/officeDocument/2006/relationships/hyperlink" Target="http://cdu.org.uy/es/" TargetMode="External"/><Relationship Id="rId5" Type="http://schemas.openxmlformats.org/officeDocument/2006/relationships/image" Target="../media/image46.png"/><Relationship Id="rId6" Type="http://schemas.openxmlformats.org/officeDocument/2006/relationships/image" Target="../media/image51.png"/><Relationship Id="rId7" Type="http://schemas.openxmlformats.org/officeDocument/2006/relationships/image" Target="../media/image50.png"/><Relationship Id="rId8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ecommerce-news.es/" TargetMode="External"/><Relationship Id="rId4" Type="http://schemas.openxmlformats.org/officeDocument/2006/relationships/hyperlink" Target="http://www.america-retail.com/" TargetMode="External"/><Relationship Id="rId9" Type="http://schemas.openxmlformats.org/officeDocument/2006/relationships/image" Target="../media/image52.png"/><Relationship Id="rId5" Type="http://schemas.openxmlformats.org/officeDocument/2006/relationships/image" Target="../media/image58.png"/><Relationship Id="rId6" Type="http://schemas.openxmlformats.org/officeDocument/2006/relationships/hyperlink" Target="http://www.america-retail.com/" TargetMode="External"/><Relationship Id="rId7" Type="http://schemas.openxmlformats.org/officeDocument/2006/relationships/image" Target="../media/image53.png"/><Relationship Id="rId8" Type="http://schemas.openxmlformats.org/officeDocument/2006/relationships/image" Target="../media/image4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mundomarketing.com/" TargetMode="External"/><Relationship Id="rId4" Type="http://schemas.openxmlformats.org/officeDocument/2006/relationships/image" Target="../media/image59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xeniors.org/" TargetMode="External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2.png"/><Relationship Id="rId4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hyperlink" Target="http://uy.fashionnetwork.com/" TargetMode="External"/><Relationship Id="rId7" Type="http://schemas.openxmlformats.org/officeDocument/2006/relationships/hyperlink" Target="http://www.siliconweek.com/e-marketing/ecommerce/ecommerce-day-lima-tendra-lugar-20-julio-85258?inf_by=595cedb5671db875248b4700" TargetMode="External"/><Relationship Id="rId8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lr21.com.uy/" TargetMode="External"/><Relationship Id="rId4" Type="http://schemas.openxmlformats.org/officeDocument/2006/relationships/image" Target="../media/image69.png"/><Relationship Id="rId9" Type="http://schemas.openxmlformats.org/officeDocument/2006/relationships/image" Target="../media/image2.png"/><Relationship Id="rId5" Type="http://schemas.openxmlformats.org/officeDocument/2006/relationships/image" Target="../media/image70.png"/><Relationship Id="rId6" Type="http://schemas.openxmlformats.org/officeDocument/2006/relationships/image" Target="../media/image67.png"/><Relationship Id="rId7" Type="http://schemas.openxmlformats.org/officeDocument/2006/relationships/image" Target="../media/image64.png"/><Relationship Id="rId8" Type="http://schemas.openxmlformats.org/officeDocument/2006/relationships/image" Target="../media/image63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bit.ly/2tQXJxB" TargetMode="External"/><Relationship Id="rId4" Type="http://schemas.openxmlformats.org/officeDocument/2006/relationships/hyperlink" Target="http://www.lr21.com.uy/" TargetMode="External"/><Relationship Id="rId9" Type="http://schemas.openxmlformats.org/officeDocument/2006/relationships/image" Target="../media/image71.png"/><Relationship Id="rId5" Type="http://schemas.openxmlformats.org/officeDocument/2006/relationships/image" Target="../media/image66.png"/><Relationship Id="rId6" Type="http://schemas.openxmlformats.org/officeDocument/2006/relationships/image" Target="../media/image61.png"/><Relationship Id="rId7" Type="http://schemas.openxmlformats.org/officeDocument/2006/relationships/image" Target="../media/image68.png"/><Relationship Id="rId8" Type="http://schemas.openxmlformats.org/officeDocument/2006/relationships/image" Target="../media/image6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mundomarketing.com/" TargetMode="External"/><Relationship Id="rId4" Type="http://schemas.openxmlformats.org/officeDocument/2006/relationships/image" Target="../media/image74.png"/><Relationship Id="rId5" Type="http://schemas.openxmlformats.org/officeDocument/2006/relationships/image" Target="../media/image72.png"/><Relationship Id="rId6" Type="http://schemas.openxmlformats.org/officeDocument/2006/relationships/image" Target="../media/image75.png"/><Relationship Id="rId7" Type="http://schemas.openxmlformats.org/officeDocument/2006/relationships/image" Target="../media/image73.png"/><Relationship Id="rId8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84.png"/><Relationship Id="rId10" Type="http://schemas.openxmlformats.org/officeDocument/2006/relationships/image" Target="../media/image80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connuestroperu.com/" TargetMode="External"/><Relationship Id="rId4" Type="http://schemas.openxmlformats.org/officeDocument/2006/relationships/hyperlink" Target="https://www.mundomarketing.com/" TargetMode="External"/><Relationship Id="rId9" Type="http://schemas.openxmlformats.org/officeDocument/2006/relationships/image" Target="../media/image81.png"/><Relationship Id="rId5" Type="http://schemas.openxmlformats.org/officeDocument/2006/relationships/hyperlink" Target="https://www.mundomarketing.com/" TargetMode="External"/><Relationship Id="rId6" Type="http://schemas.openxmlformats.org/officeDocument/2006/relationships/image" Target="../media/image78.png"/><Relationship Id="rId7" Type="http://schemas.openxmlformats.org/officeDocument/2006/relationships/image" Target="../media/image77.png"/><Relationship Id="rId8" Type="http://schemas.openxmlformats.org/officeDocument/2006/relationships/image" Target="../media/image7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2.png"/><Relationship Id="rId4" Type="http://schemas.openxmlformats.org/officeDocument/2006/relationships/image" Target="../media/image85.png"/><Relationship Id="rId5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www.connuestroperu.com/" TargetMode="External"/><Relationship Id="rId4" Type="http://schemas.openxmlformats.org/officeDocument/2006/relationships/image" Target="../media/image91.png"/><Relationship Id="rId5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3.png"/><Relationship Id="rId4" Type="http://schemas.openxmlformats.org/officeDocument/2006/relationships/image" Target="../media/image86.png"/><Relationship Id="rId5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www.montevideo.com.uy/" TargetMode="External"/><Relationship Id="rId4" Type="http://schemas.openxmlformats.org/officeDocument/2006/relationships/image" Target="../media/image92.png"/><Relationship Id="rId9" Type="http://schemas.openxmlformats.org/officeDocument/2006/relationships/image" Target="../media/image95.png"/><Relationship Id="rId5" Type="http://schemas.openxmlformats.org/officeDocument/2006/relationships/image" Target="../media/image93.png"/><Relationship Id="rId6" Type="http://schemas.openxmlformats.org/officeDocument/2006/relationships/image" Target="../media/image89.png"/><Relationship Id="rId7" Type="http://schemas.openxmlformats.org/officeDocument/2006/relationships/image" Target="../media/image94.png"/><Relationship Id="rId8" Type="http://schemas.openxmlformats.org/officeDocument/2006/relationships/image" Target="../media/image9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9.png"/><Relationship Id="rId4" Type="http://schemas.openxmlformats.org/officeDocument/2006/relationships/image" Target="../media/image98.png"/><Relationship Id="rId5" Type="http://schemas.openxmlformats.org/officeDocument/2006/relationships/image" Target="../media/image97.png"/><Relationship Id="rId6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connuestroperu.com/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12.png"/><Relationship Id="rId6" Type="http://schemas.openxmlformats.org/officeDocument/2006/relationships/hyperlink" Target="https://www.infoweek.biz/la/" TargetMode="External"/><Relationship Id="rId7" Type="http://schemas.openxmlformats.org/officeDocument/2006/relationships/image" Target="../media/image6.png"/><Relationship Id="rId8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1.png"/><Relationship Id="rId4" Type="http://schemas.openxmlformats.org/officeDocument/2006/relationships/image" Target="../media/image96.png"/><Relationship Id="rId5" Type="http://schemas.openxmlformats.org/officeDocument/2006/relationships/image" Target="../media/image2.png"/></Relationships>
</file>

<file path=ppt/slides/_rels/slide31.xml.rels><?xml version="1.0" encoding="UTF-8" standalone="yes"?><Relationships xmlns="http://schemas.openxmlformats.org/package/2006/relationships"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0.png"/><Relationship Id="rId4" Type="http://schemas.openxmlformats.org/officeDocument/2006/relationships/hyperlink" Target="http://www.montevideo.com.uy/" TargetMode="External"/><Relationship Id="rId9" Type="http://schemas.openxmlformats.org/officeDocument/2006/relationships/image" Target="../media/image114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6.png"/></Relationships>
</file>

<file path=ppt/slides/_rels/slide32.xml.rels><?xml version="1.0" encoding="UTF-8" standalone="yes"?><Relationships xmlns="http://schemas.openxmlformats.org/package/2006/relationships"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mundomarketing.com/" TargetMode="External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5" Type="http://schemas.openxmlformats.org/officeDocument/2006/relationships/image" Target="../media/image107.png"/><Relationship Id="rId6" Type="http://schemas.openxmlformats.org/officeDocument/2006/relationships/image" Target="../media/image109.png"/><Relationship Id="rId7" Type="http://schemas.openxmlformats.org/officeDocument/2006/relationships/image" Target="../media/image111.png"/><Relationship Id="rId8" Type="http://schemas.openxmlformats.org/officeDocument/2006/relationships/image" Target="../media/image108.png"/></Relationships>
</file>

<file path=ppt/slides/_rels/slide33.xml.rels><?xml version="1.0" encoding="UTF-8" standalone="yes"?><Relationships xmlns="http://schemas.openxmlformats.org/package/2006/relationships"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://www.elobservador.com.uy/" TargetMode="External"/><Relationship Id="rId4" Type="http://schemas.openxmlformats.org/officeDocument/2006/relationships/image" Target="../media/image116.png"/><Relationship Id="rId9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5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bit.ly/2tQXJxB" TargetMode="External"/><Relationship Id="rId4" Type="http://schemas.openxmlformats.org/officeDocument/2006/relationships/image" Target="../media/image119.png"/><Relationship Id="rId5" Type="http://schemas.openxmlformats.org/officeDocument/2006/relationships/image" Target="../media/image121.png"/><Relationship Id="rId6" Type="http://schemas.openxmlformats.org/officeDocument/2006/relationships/image" Target="../media/image126.png"/><Relationship Id="rId7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4.png"/><Relationship Id="rId4" Type="http://schemas.openxmlformats.org/officeDocument/2006/relationships/image" Target="../media/image122.png"/><Relationship Id="rId5" Type="http://schemas.openxmlformats.org/officeDocument/2006/relationships/image" Target="../media/image120.png"/><Relationship Id="rId6" Type="http://schemas.openxmlformats.org/officeDocument/2006/relationships/image" Target="../media/image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3.png"/><Relationship Id="rId4" Type="http://schemas.openxmlformats.org/officeDocument/2006/relationships/image" Target="../media/image125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7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infonegocios.biz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ecommerce-news.es/" TargetMode="External"/><Relationship Id="rId4" Type="http://schemas.openxmlformats.org/officeDocument/2006/relationships/hyperlink" Target="http://ecommerce-news.es/" TargetMode="External"/><Relationship Id="rId9" Type="http://schemas.openxmlformats.org/officeDocument/2006/relationships/image" Target="../media/image20.png"/><Relationship Id="rId5" Type="http://schemas.openxmlformats.org/officeDocument/2006/relationships/image" Target="../media/image14.png"/><Relationship Id="rId6" Type="http://schemas.openxmlformats.org/officeDocument/2006/relationships/image" Target="../media/image17.png"/><Relationship Id="rId7" Type="http://schemas.openxmlformats.org/officeDocument/2006/relationships/image" Target="../media/image21.png"/><Relationship Id="rId8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peru-retail.com/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montevideo.com.uy/index.html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.png"/><Relationship Id="rId5" Type="http://schemas.openxmlformats.org/officeDocument/2006/relationships/image" Target="../media/image24.png"/><Relationship Id="rId6" Type="http://schemas.openxmlformats.org/officeDocument/2006/relationships/image" Target="../media/image36.png"/><Relationship Id="rId7" Type="http://schemas.openxmlformats.org/officeDocument/2006/relationships/image" Target="../media/image28.png"/><Relationship Id="rId8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cuti.org.uy/portada" TargetMode="External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5" Type="http://schemas.openxmlformats.org/officeDocument/2006/relationships/image" Target="../media/image25.png"/><Relationship Id="rId6" Type="http://schemas.openxmlformats.org/officeDocument/2006/relationships/image" Target="../media/image33.png"/><Relationship Id="rId7" Type="http://schemas.openxmlformats.org/officeDocument/2006/relationships/image" Target="../media/image30.png"/><Relationship Id="rId8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fcea.edu.uy/" TargetMode="External"/><Relationship Id="rId4" Type="http://schemas.openxmlformats.org/officeDocument/2006/relationships/image" Target="../media/image31.png"/><Relationship Id="rId5" Type="http://schemas.openxmlformats.org/officeDocument/2006/relationships/image" Target="../media/image38.png"/><Relationship Id="rId6" Type="http://schemas.openxmlformats.org/officeDocument/2006/relationships/image" Target="../media/image34.png"/><Relationship Id="rId7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/>
        </p:nvSpPr>
        <p:spPr>
          <a:xfrm>
            <a:off x="1148846" y="1332412"/>
            <a:ext cx="7303500" cy="1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81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600"/>
              <a:buFont typeface="Questrial"/>
              <a:buNone/>
            </a:pPr>
            <a:r>
              <a:rPr b="1" i="0" lang="es-CO" sz="24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Reporte digital d</a:t>
            </a:r>
            <a:r>
              <a:rPr b="1" lang="es-CO" sz="2400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e Publicaciones</a:t>
            </a:r>
          </a:p>
          <a:p>
            <a:pPr indent="-381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600"/>
              <a:buFont typeface="Questrial"/>
              <a:buNone/>
            </a:pPr>
            <a:r>
              <a:rPr b="1" i="0" lang="es-CO" sz="24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eCommerce Day Montevideo 2017</a:t>
            </a:r>
          </a:p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Resultado de imagen para ecommerce day montevideo" id="91" name="Shape 9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875" y="2629625"/>
            <a:ext cx="6630650" cy="125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8" name="Shape 208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9" name="Shape 209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0" y="4547428"/>
            <a:ext cx="6327900" cy="5960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AMERICA RETAIL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21.07.2017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 + Marketing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Awards </a:t>
            </a:r>
          </a:p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http://bit.ly/2tHPHV8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281250" y="1386872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90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rPr b="1" i="0" lang="es-CO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https://www.america-retail.com/</a:t>
            </a: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4">
            <a:alphaModFix/>
          </a:blip>
          <a:srcRect b="38972" l="40087" r="50401" t="42599"/>
          <a:stretch/>
        </p:blipFill>
        <p:spPr>
          <a:xfrm>
            <a:off x="1129997" y="805847"/>
            <a:ext cx="533400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5">
            <a:alphaModFix/>
          </a:blip>
          <a:srcRect b="83686" l="11720" r="50740" t="8458"/>
          <a:stretch/>
        </p:blipFill>
        <p:spPr>
          <a:xfrm>
            <a:off x="3024450" y="1770899"/>
            <a:ext cx="210502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 rotWithShape="1">
          <a:blip r:embed="rId6">
            <a:alphaModFix/>
          </a:blip>
          <a:srcRect b="22357" l="10701" r="50231" t="34139"/>
          <a:stretch/>
        </p:blipFill>
        <p:spPr>
          <a:xfrm>
            <a:off x="2962660" y="2139702"/>
            <a:ext cx="219075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0" name="Shape 220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1" name="Shape 221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Lima 2017</a:t>
            </a:r>
          </a:p>
        </p:txBody>
      </p:sp>
      <p:sp>
        <p:nvSpPr>
          <p:cNvPr id="222" name="Shape 222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FASHION NETWORK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26.07.2017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Startup Competition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http://bit.ly/2w85AVJ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28125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081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"/>
              <a:buFont typeface="Calibri"/>
              <a:buNone/>
            </a:pPr>
            <a:r>
              <a:t/>
            </a:r>
            <a:endParaRPr b="0" i="0" sz="950" u="sng" cap="none" strike="noStrike">
              <a:solidFill>
                <a:schemeClr val="hlink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  <a:hlinkClick r:id="rId3"/>
            </a:endParaRPr>
          </a:p>
        </p:txBody>
      </p:sp>
      <p:sp>
        <p:nvSpPr>
          <p:cNvPr id="224" name="Shape 224"/>
          <p:cNvSpPr txBox="1"/>
          <p:nvPr/>
        </p:nvSpPr>
        <p:spPr>
          <a:xfrm>
            <a:off x="37650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Home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http://uy.fashionnetwork.com/</a:t>
            </a:r>
          </a:p>
        </p:txBody>
      </p:sp>
      <p:pic>
        <p:nvPicPr>
          <p:cNvPr id="225" name="Shape 225"/>
          <p:cNvPicPr preferRelativeResize="0"/>
          <p:nvPr/>
        </p:nvPicPr>
        <p:blipFill rotWithShape="1">
          <a:blip r:embed="rId5">
            <a:alphaModFix/>
          </a:blip>
          <a:srcRect b="39879" l="45522" r="15750" t="46828"/>
          <a:stretch/>
        </p:blipFill>
        <p:spPr>
          <a:xfrm>
            <a:off x="662250" y="971271"/>
            <a:ext cx="21717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 rotWithShape="1">
          <a:blip r:embed="rId6">
            <a:alphaModFix/>
          </a:blip>
          <a:srcRect b="26585" l="27687" r="11842" t="20241"/>
          <a:stretch/>
        </p:blipFill>
        <p:spPr>
          <a:xfrm>
            <a:off x="376500" y="2104716"/>
            <a:ext cx="339090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 rotWithShape="1">
          <a:blip r:embed="rId7">
            <a:alphaModFix/>
          </a:blip>
          <a:srcRect b="6947" l="27517" r="12013" t="19637"/>
          <a:stretch/>
        </p:blipFill>
        <p:spPr>
          <a:xfrm>
            <a:off x="3995936" y="846098"/>
            <a:ext cx="33909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 rotWithShape="1">
          <a:blip r:embed="rId8">
            <a:alphaModFix/>
          </a:blip>
          <a:srcRect b="56193" l="27687" r="11842" t="20544"/>
          <a:stretch/>
        </p:blipFill>
        <p:spPr>
          <a:xfrm>
            <a:off x="4028999" y="3160673"/>
            <a:ext cx="33909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FACULTAD DE CIENCIAS ECONOMICAS  - CENTRO DE POSTGRADOS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27.07.2017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 + Novedades/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Day Montevideo 2017 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http://bit.ly/2u8lVsG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cxnSp>
        <p:nvCxnSpPr>
          <p:cNvPr id="236" name="Shape 236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 b="13594" l="23610" r="40889" t="37764"/>
          <a:stretch/>
        </p:blipFill>
        <p:spPr>
          <a:xfrm>
            <a:off x="827584" y="814306"/>
            <a:ext cx="1512167" cy="57606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/>
          <p:nvPr/>
        </p:nvSpPr>
        <p:spPr>
          <a:xfrm>
            <a:off x="37650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Home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http://chaja5.ccee.edu.uy</a:t>
            </a:r>
          </a:p>
        </p:txBody>
      </p:sp>
      <p:pic>
        <p:nvPicPr>
          <p:cNvPr id="239" name="Shape 239"/>
          <p:cNvPicPr preferRelativeResize="0"/>
          <p:nvPr/>
        </p:nvPicPr>
        <p:blipFill rotWithShape="1">
          <a:blip r:embed="rId5">
            <a:alphaModFix/>
          </a:blip>
          <a:srcRect b="20543" l="14097" r="37831" t="11177"/>
          <a:stretch/>
        </p:blipFill>
        <p:spPr>
          <a:xfrm>
            <a:off x="3194579" y="814306"/>
            <a:ext cx="2385533" cy="1469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/>
          <p:cNvPicPr preferRelativeResize="0"/>
          <p:nvPr/>
        </p:nvPicPr>
        <p:blipFill rotWithShape="1">
          <a:blip r:embed="rId6">
            <a:alphaModFix/>
          </a:blip>
          <a:srcRect b="29607" l="13758" r="39700" t="9365"/>
          <a:stretch/>
        </p:blipFill>
        <p:spPr>
          <a:xfrm>
            <a:off x="3194579" y="2283718"/>
            <a:ext cx="2385533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IAB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27.07.2017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Actividades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 Day Montevideo 2017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http://bit.ly/2v6f6cw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37650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</a:p>
        </p:txBody>
      </p:sp>
      <p:sp>
        <p:nvSpPr>
          <p:cNvPr id="248" name="Shape 248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cxnSp>
        <p:nvCxnSpPr>
          <p:cNvPr id="249" name="Shape 249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50" name="Shape 250"/>
          <p:cNvPicPr preferRelativeResize="0"/>
          <p:nvPr/>
        </p:nvPicPr>
        <p:blipFill rotWithShape="1">
          <a:blip r:embed="rId3">
            <a:alphaModFix/>
          </a:blip>
          <a:srcRect b="12386" l="14097" r="38342" t="10876"/>
          <a:stretch/>
        </p:blipFill>
        <p:spPr>
          <a:xfrm>
            <a:off x="2411760" y="987574"/>
            <a:ext cx="3312368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" name="Shape 256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7" name="Shape 257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sp>
        <p:nvSpPr>
          <p:cNvPr id="258" name="Shape 258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CDU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28.07.2017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Home + Noticias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Day Montevideo 2017 </a:t>
            </a:r>
          </a:p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http://bit.ly/2vSmiZU</a:t>
            </a:r>
          </a:p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b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</a:p>
        </p:txBody>
      </p:sp>
      <p:sp>
        <p:nvSpPr>
          <p:cNvPr id="259" name="Shape 259"/>
          <p:cNvSpPr txBox="1"/>
          <p:nvPr/>
        </p:nvSpPr>
        <p:spPr>
          <a:xfrm>
            <a:off x="28125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0" i="0" sz="900" u="sng" cap="none" strike="noStrike">
              <a:solidFill>
                <a:schemeClr val="hlink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  <a:hlinkClick r:id="rId3"/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433650" y="1526274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http://cdu.org.uy/es/</a:t>
            </a:r>
          </a:p>
        </p:txBody>
      </p:sp>
      <p:pic>
        <p:nvPicPr>
          <p:cNvPr id="261" name="Shape 261"/>
          <p:cNvPicPr preferRelativeResize="0"/>
          <p:nvPr/>
        </p:nvPicPr>
        <p:blipFill rotWithShape="1">
          <a:blip r:embed="rId5">
            <a:alphaModFix/>
          </a:blip>
          <a:srcRect b="44410" l="24120" r="42926" t="38369"/>
          <a:stretch/>
        </p:blipFill>
        <p:spPr>
          <a:xfrm>
            <a:off x="728925" y="847446"/>
            <a:ext cx="1847850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 rotWithShape="1">
          <a:blip r:embed="rId6">
            <a:alphaModFix/>
          </a:blip>
          <a:srcRect b="18293" l="14347" r="39258" t="9349"/>
          <a:stretch/>
        </p:blipFill>
        <p:spPr>
          <a:xfrm>
            <a:off x="3024448" y="992946"/>
            <a:ext cx="1933575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 rotWithShape="1">
          <a:blip r:embed="rId7">
            <a:alphaModFix/>
          </a:blip>
          <a:srcRect b="50754" l="14608" r="38851" t="9667"/>
          <a:stretch/>
        </p:blipFill>
        <p:spPr>
          <a:xfrm>
            <a:off x="3024448" y="2686317"/>
            <a:ext cx="2609850" cy="12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9" name="Shape 269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0" name="Shape 270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AMERICA RETAIL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28.07.2017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  + Marketing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Startup Competition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http://bit.ly/2v8z4VW</a:t>
            </a:r>
          </a:p>
        </p:txBody>
      </p:sp>
      <p:sp>
        <p:nvSpPr>
          <p:cNvPr id="272" name="Shape 272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571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900"/>
              <a:buFont typeface="Arial"/>
              <a:buNone/>
            </a:pPr>
            <a:r>
              <a:rPr b="0" i="0" lang="es-CO" sz="9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http://ecommerce-news.es/</a:t>
            </a:r>
            <a:r>
              <a:rPr b="0" i="0" lang="es-CO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73" name="Shape 273"/>
          <p:cNvSpPr/>
          <p:nvPr/>
        </p:nvSpPr>
        <p:spPr>
          <a:xfrm flipH="1">
            <a:off x="179513" y="771549"/>
            <a:ext cx="2808311" cy="1154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81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Home: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s-CO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http://www.america-retail.com/</a:t>
            </a:r>
            <a:r>
              <a:rPr b="0" i="0" lang="es-CO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</a:t>
            </a:r>
          </a:p>
        </p:txBody>
      </p:sp>
      <p:pic>
        <p:nvPicPr>
          <p:cNvPr id="274" name="Shape 274"/>
          <p:cNvPicPr preferRelativeResize="0"/>
          <p:nvPr/>
        </p:nvPicPr>
        <p:blipFill rotWithShape="1">
          <a:blip r:embed="rId5">
            <a:alphaModFix/>
          </a:blip>
          <a:srcRect b="22356" l="22591" r="68576" t="56193"/>
          <a:stretch/>
        </p:blipFill>
        <p:spPr>
          <a:xfrm>
            <a:off x="1041715" y="915566"/>
            <a:ext cx="495300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/>
          <p:nvPr/>
        </p:nvSpPr>
        <p:spPr>
          <a:xfrm>
            <a:off x="152400" y="1524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571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900"/>
              <a:buFont typeface="Arial"/>
              <a:buNone/>
            </a:pPr>
            <a:r>
              <a:rPr b="0" i="0" lang="es-CO" sz="9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http://www.america-retail.com/</a:t>
            </a:r>
            <a:r>
              <a:rPr b="0" i="0" lang="es-CO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276" name="Shape 276"/>
          <p:cNvPicPr preferRelativeResize="0"/>
          <p:nvPr/>
        </p:nvPicPr>
        <p:blipFill rotWithShape="1">
          <a:blip r:embed="rId7">
            <a:alphaModFix/>
          </a:blip>
          <a:srcRect b="43806" l="12230" r="51080" t="9366"/>
          <a:stretch/>
        </p:blipFill>
        <p:spPr>
          <a:xfrm>
            <a:off x="711052" y="2067694"/>
            <a:ext cx="2057400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 rotWithShape="1">
          <a:blip r:embed="rId8">
            <a:alphaModFix/>
          </a:blip>
          <a:srcRect b="8459" l="12060" r="51249" t="8459"/>
          <a:stretch/>
        </p:blipFill>
        <p:spPr>
          <a:xfrm>
            <a:off x="3128859" y="1316607"/>
            <a:ext cx="2057400" cy="205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/>
          <p:cNvPicPr preferRelativeResize="0"/>
          <p:nvPr/>
        </p:nvPicPr>
        <p:blipFill rotWithShape="1">
          <a:blip r:embed="rId9">
            <a:alphaModFix/>
          </a:blip>
          <a:srcRect b="62538" l="12230" r="51080" t="9365"/>
          <a:stretch/>
        </p:blipFill>
        <p:spPr>
          <a:xfrm>
            <a:off x="3129062" y="3372218"/>
            <a:ext cx="20574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Shape 284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5" name="Shape 285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sp>
        <p:nvSpPr>
          <p:cNvPr id="286" name="Shape 286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Arial"/>
              <a:buNone/>
            </a:pPr>
            <a:r>
              <a:rPr b="1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MUNDO MARKETING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28.07.2017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Home + Marketing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Ecommerce Awards 2017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http://bit.ly/2eW3eWn</a:t>
            </a:r>
          </a:p>
        </p:txBody>
      </p:sp>
      <p:sp>
        <p:nvSpPr>
          <p:cNvPr id="287" name="Shape 287"/>
          <p:cNvSpPr txBox="1"/>
          <p:nvPr/>
        </p:nvSpPr>
        <p:spPr>
          <a:xfrm>
            <a:off x="37650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Home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https://www.mundomarketing.com/</a:t>
            </a:r>
          </a:p>
        </p:txBody>
      </p:sp>
      <p:pic>
        <p:nvPicPr>
          <p:cNvPr id="288" name="Shape 288"/>
          <p:cNvPicPr preferRelativeResize="0"/>
          <p:nvPr/>
        </p:nvPicPr>
        <p:blipFill rotWithShape="1">
          <a:blip r:embed="rId4">
            <a:alphaModFix/>
          </a:blip>
          <a:srcRect b="5739" l="6964" r="36643" t="23263"/>
          <a:stretch/>
        </p:blipFill>
        <p:spPr>
          <a:xfrm>
            <a:off x="3185248" y="859691"/>
            <a:ext cx="3033450" cy="178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 rotWithShape="1">
          <a:blip r:embed="rId5">
            <a:alphaModFix/>
          </a:blip>
          <a:srcRect b="29001" l="17326" r="50400" t="35046"/>
          <a:stretch/>
        </p:blipFill>
        <p:spPr>
          <a:xfrm>
            <a:off x="827584" y="935691"/>
            <a:ext cx="1368152" cy="699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/>
          <p:cNvPicPr preferRelativeResize="0"/>
          <p:nvPr/>
        </p:nvPicPr>
        <p:blipFill rotWithShape="1">
          <a:blip r:embed="rId6">
            <a:alphaModFix/>
          </a:blip>
          <a:srcRect b="39879" l="6964" r="36643" t="17825"/>
          <a:stretch/>
        </p:blipFill>
        <p:spPr>
          <a:xfrm>
            <a:off x="3185248" y="2715766"/>
            <a:ext cx="2998967" cy="1477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Shape 2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Shape 296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7" name="Shape 297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sp>
        <p:nvSpPr>
          <p:cNvPr id="298" name="Shape 298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XENIORS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28.07.2017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 + Eventos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Day Montevideo 2017 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http://bit.ly/2fd7HUX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28125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http://xeniors.org/</a:t>
            </a:r>
          </a:p>
        </p:txBody>
      </p:sp>
      <p:pic>
        <p:nvPicPr>
          <p:cNvPr id="300" name="Shape 300"/>
          <p:cNvPicPr preferRelativeResize="0"/>
          <p:nvPr/>
        </p:nvPicPr>
        <p:blipFill rotWithShape="1">
          <a:blip r:embed="rId4">
            <a:alphaModFix/>
          </a:blip>
          <a:srcRect b="23867" l="39237" r="40040" t="25982"/>
          <a:stretch/>
        </p:blipFill>
        <p:spPr>
          <a:xfrm>
            <a:off x="755576" y="699541"/>
            <a:ext cx="1080120" cy="57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Shape 301"/>
          <p:cNvPicPr preferRelativeResize="0"/>
          <p:nvPr/>
        </p:nvPicPr>
        <p:blipFill rotWithShape="1">
          <a:blip r:embed="rId5">
            <a:alphaModFix/>
          </a:blip>
          <a:srcRect b="7855" l="7474" r="30867" t="8761"/>
          <a:stretch/>
        </p:blipFill>
        <p:spPr>
          <a:xfrm>
            <a:off x="2411760" y="1257300"/>
            <a:ext cx="3457575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/>
        </p:nvSpPr>
        <p:spPr>
          <a:xfrm>
            <a:off x="37650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8" name="Shape 308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9" name="Shape 309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WN.COM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31.07.2017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News/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Day Montevideo 2017 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http://bit.ly/2fg9zMG</a:t>
            </a:r>
          </a:p>
        </p:txBody>
      </p:sp>
      <p:sp>
        <p:nvSpPr>
          <p:cNvPr id="310" name="Shape 310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 b="31116" l="20553" r="35284" t="27493"/>
          <a:stretch/>
        </p:blipFill>
        <p:spPr>
          <a:xfrm>
            <a:off x="2339752" y="1059582"/>
            <a:ext cx="2808312" cy="280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7" name="Shape 317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8" name="Shape 318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sp>
        <p:nvSpPr>
          <p:cNvPr id="319" name="Shape 319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WN.COM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31.07.2017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News/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 Startup  Competition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http://bit.ly/2weykww</a:t>
            </a:r>
          </a:p>
        </p:txBody>
      </p:sp>
      <p:sp>
        <p:nvSpPr>
          <p:cNvPr id="320" name="Shape 320"/>
          <p:cNvSpPr txBox="1"/>
          <p:nvPr/>
        </p:nvSpPr>
        <p:spPr>
          <a:xfrm>
            <a:off x="37650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Shape 321"/>
          <p:cNvPicPr preferRelativeResize="0"/>
          <p:nvPr/>
        </p:nvPicPr>
        <p:blipFill rotWithShape="1">
          <a:blip r:embed="rId3">
            <a:alphaModFix/>
          </a:blip>
          <a:srcRect b="9064" l="21233" r="37152" t="16011"/>
          <a:stretch/>
        </p:blipFill>
        <p:spPr>
          <a:xfrm>
            <a:off x="2555776" y="1131590"/>
            <a:ext cx="2333625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Shape 97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8" name="Shape 98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FASHION WEEK</a:t>
            </a:r>
          </a:p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14.07.2017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 +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Distribucion/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Day Montevideo 2017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http://bit.ly/2uGDl3w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28125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0" i="0" sz="900" u="sng" cap="none" strike="noStrike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 b="18126" l="26667" r="12013" t="43807"/>
          <a:stretch/>
        </p:blipFill>
        <p:spPr>
          <a:xfrm>
            <a:off x="2771800" y="776425"/>
            <a:ext cx="3055614" cy="120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 rotWithShape="1">
          <a:blip r:embed="rId4">
            <a:alphaModFix/>
          </a:blip>
          <a:srcRect b="8459" l="28196" r="12523" t="19335"/>
          <a:stretch/>
        </p:blipFill>
        <p:spPr>
          <a:xfrm>
            <a:off x="2843808" y="1976574"/>
            <a:ext cx="2926457" cy="22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5">
            <a:alphaModFix/>
          </a:blip>
          <a:srcRect b="19335" l="27857" r="12861" t="19336"/>
          <a:stretch/>
        </p:blipFill>
        <p:spPr>
          <a:xfrm>
            <a:off x="5997150" y="1268177"/>
            <a:ext cx="2895339" cy="205790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433650" y="1526274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http://uy.fashionnetwork.com/</a:t>
            </a:r>
          </a:p>
          <a:p>
            <a:pPr indent="-15081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"/>
              <a:buFont typeface="Calibri"/>
              <a:buNone/>
            </a:pPr>
            <a:r>
              <a:t/>
            </a:r>
            <a:endParaRPr b="0" i="0" sz="950" u="sng" cap="none" strike="noStrike">
              <a:solidFill>
                <a:schemeClr val="hlink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  <a:hlinkClick r:id="rId7"/>
            </a:endParaRPr>
          </a:p>
        </p:txBody>
      </p:sp>
      <p:pic>
        <p:nvPicPr>
          <p:cNvPr id="105" name="Shape 105"/>
          <p:cNvPicPr preferRelativeResize="0"/>
          <p:nvPr/>
        </p:nvPicPr>
        <p:blipFill rotWithShape="1">
          <a:blip r:embed="rId8">
            <a:alphaModFix/>
          </a:blip>
          <a:srcRect b="33836" l="29046" r="33245" t="51359"/>
          <a:stretch/>
        </p:blipFill>
        <p:spPr>
          <a:xfrm>
            <a:off x="282670" y="812832"/>
            <a:ext cx="1257300" cy="57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RED 21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31.07.2017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Economia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 Startup  Competition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http://bit.ly/2v49r8l</a:t>
            </a:r>
          </a:p>
        </p:txBody>
      </p:sp>
      <p:sp>
        <p:nvSpPr>
          <p:cNvPr id="328" name="Shape 328"/>
          <p:cNvSpPr txBox="1"/>
          <p:nvPr/>
        </p:nvSpPr>
        <p:spPr>
          <a:xfrm>
            <a:off x="37650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Home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http://www.lr21.com.uy</a:t>
            </a:r>
          </a:p>
        </p:txBody>
      </p:sp>
      <p:sp>
        <p:nvSpPr>
          <p:cNvPr id="329" name="Shape 329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cxnSp>
        <p:nvCxnSpPr>
          <p:cNvPr id="330" name="Shape 330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31" name="Shape 331"/>
          <p:cNvPicPr preferRelativeResize="0"/>
          <p:nvPr/>
        </p:nvPicPr>
        <p:blipFill rotWithShape="1">
          <a:blip r:embed="rId4">
            <a:alphaModFix/>
          </a:blip>
          <a:srcRect b="29002" l="21571" r="67387" t="33837"/>
          <a:stretch/>
        </p:blipFill>
        <p:spPr>
          <a:xfrm>
            <a:off x="1043608" y="667018"/>
            <a:ext cx="1152128" cy="72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Shape 332"/>
          <p:cNvPicPr preferRelativeResize="0"/>
          <p:nvPr/>
        </p:nvPicPr>
        <p:blipFill rotWithShape="1">
          <a:blip r:embed="rId5">
            <a:alphaModFix/>
          </a:blip>
          <a:srcRect b="26585" l="10362" r="35454" t="17220"/>
          <a:stretch/>
        </p:blipFill>
        <p:spPr>
          <a:xfrm>
            <a:off x="2390580" y="1995686"/>
            <a:ext cx="3038475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 rotWithShape="1">
          <a:blip r:embed="rId6">
            <a:alphaModFix/>
          </a:blip>
          <a:srcRect b="44713" l="10531" r="34435" t="19940"/>
          <a:stretch/>
        </p:blipFill>
        <p:spPr>
          <a:xfrm>
            <a:off x="5724126" y="1438473"/>
            <a:ext cx="2791027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 rotWithShape="1">
          <a:blip r:embed="rId7">
            <a:alphaModFix/>
          </a:blip>
          <a:srcRect b="62536" l="10531" r="36134" t="16919"/>
          <a:stretch/>
        </p:blipFill>
        <p:spPr>
          <a:xfrm>
            <a:off x="5724127" y="2513876"/>
            <a:ext cx="2791027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Shape 335"/>
          <p:cNvPicPr preferRelativeResize="0"/>
          <p:nvPr/>
        </p:nvPicPr>
        <p:blipFill rotWithShape="1">
          <a:blip r:embed="rId8">
            <a:alphaModFix/>
          </a:blip>
          <a:srcRect b="51098" l="10032" r="12224" t="24925"/>
          <a:stretch/>
        </p:blipFill>
        <p:spPr>
          <a:xfrm>
            <a:off x="2390580" y="1373952"/>
            <a:ext cx="2901500" cy="621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  <a:hlinkClick r:id="rId3"/>
            </a:endParaRPr>
          </a:p>
        </p:txBody>
      </p:sp>
      <p:sp>
        <p:nvSpPr>
          <p:cNvPr id="342" name="Shape 342"/>
          <p:cNvSpPr txBox="1"/>
          <p:nvPr/>
        </p:nvSpPr>
        <p:spPr>
          <a:xfrm>
            <a:off x="37650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Home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http://www.lr21.com.uy</a:t>
            </a: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s-CO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343" name="Shape 343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cxnSp>
        <p:nvCxnSpPr>
          <p:cNvPr id="344" name="Shape 344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5" name="Shape 345"/>
          <p:cNvSpPr txBox="1"/>
          <p:nvPr/>
        </p:nvSpPr>
        <p:spPr>
          <a:xfrm>
            <a:off x="40933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RED 21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31.07.2017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Economia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 Day Montevideo 2017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http://bit.ly/2vpkWrT</a:t>
            </a:r>
          </a:p>
        </p:txBody>
      </p:sp>
      <p:pic>
        <p:nvPicPr>
          <p:cNvPr id="346" name="Shape 346"/>
          <p:cNvPicPr preferRelativeResize="0"/>
          <p:nvPr/>
        </p:nvPicPr>
        <p:blipFill rotWithShape="1">
          <a:blip r:embed="rId5">
            <a:alphaModFix/>
          </a:blip>
          <a:srcRect b="38368" l="33122" r="56176" t="38067"/>
          <a:stretch/>
        </p:blipFill>
        <p:spPr>
          <a:xfrm>
            <a:off x="971600" y="845137"/>
            <a:ext cx="1076537" cy="54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 rotWithShape="1">
          <a:blip r:embed="rId6">
            <a:alphaModFix/>
          </a:blip>
          <a:srcRect b="54380" l="10531" r="12182" t="16919"/>
          <a:stretch/>
        </p:blipFill>
        <p:spPr>
          <a:xfrm>
            <a:off x="376501" y="2122311"/>
            <a:ext cx="2323292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 rotWithShape="1">
          <a:blip r:embed="rId7">
            <a:alphaModFix/>
          </a:blip>
          <a:srcRect b="8157" l="10191" r="35963" t="16011"/>
          <a:stretch/>
        </p:blipFill>
        <p:spPr>
          <a:xfrm>
            <a:off x="376499" y="2770383"/>
            <a:ext cx="2323293" cy="1656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/>
          <p:cNvPicPr preferRelativeResize="0"/>
          <p:nvPr/>
        </p:nvPicPr>
        <p:blipFill rotWithShape="1">
          <a:blip r:embed="rId8">
            <a:alphaModFix/>
          </a:blip>
          <a:srcRect b="16615" l="10191" r="35283" t="16313"/>
          <a:stretch/>
        </p:blipFill>
        <p:spPr>
          <a:xfrm>
            <a:off x="2843807" y="826166"/>
            <a:ext cx="2736303" cy="1817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 rotWithShape="1">
          <a:blip r:embed="rId9">
            <a:alphaModFix/>
          </a:blip>
          <a:srcRect b="7552" l="13078" r="34945" t="18429"/>
          <a:stretch/>
        </p:blipFill>
        <p:spPr>
          <a:xfrm>
            <a:off x="2862266" y="2643759"/>
            <a:ext cx="2717845" cy="1782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Shape 351"/>
          <p:cNvPicPr preferRelativeResize="0"/>
          <p:nvPr/>
        </p:nvPicPr>
        <p:blipFill rotWithShape="1">
          <a:blip r:embed="rId10">
            <a:alphaModFix/>
          </a:blip>
          <a:srcRect b="35045" l="10362" r="35283" t="17523"/>
          <a:stretch/>
        </p:blipFill>
        <p:spPr>
          <a:xfrm>
            <a:off x="5639544" y="826166"/>
            <a:ext cx="2520280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7" name="Shape 357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8" name="Shape 358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sp>
        <p:nvSpPr>
          <p:cNvPr id="359" name="Shape 359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MUNDO MARKETING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01.08.2017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 + Marketing Online/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Startup Competition 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http://bit.ly/2u9BJPV</a:t>
            </a:r>
          </a:p>
        </p:txBody>
      </p:sp>
      <p:sp>
        <p:nvSpPr>
          <p:cNvPr id="360" name="Shape 360"/>
          <p:cNvSpPr txBox="1"/>
          <p:nvPr/>
        </p:nvSpPr>
        <p:spPr>
          <a:xfrm>
            <a:off x="28125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Home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https://www.mundomarketing.com/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61" name="Shape 361"/>
          <p:cNvPicPr preferRelativeResize="0"/>
          <p:nvPr/>
        </p:nvPicPr>
        <p:blipFill rotWithShape="1">
          <a:blip r:embed="rId4">
            <a:alphaModFix/>
          </a:blip>
          <a:srcRect b="48943" l="60300" r="21356" t="37764"/>
          <a:stretch/>
        </p:blipFill>
        <p:spPr>
          <a:xfrm>
            <a:off x="1138500" y="699542"/>
            <a:ext cx="10287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/>
          <p:cNvPicPr preferRelativeResize="0"/>
          <p:nvPr/>
        </p:nvPicPr>
        <p:blipFill rotWithShape="1">
          <a:blip r:embed="rId5">
            <a:alphaModFix/>
          </a:blip>
          <a:srcRect b="40786" l="6964" r="37322" t="15709"/>
          <a:stretch/>
        </p:blipFill>
        <p:spPr>
          <a:xfrm>
            <a:off x="148933" y="1707654"/>
            <a:ext cx="31242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/>
          <p:cNvPicPr preferRelativeResize="0"/>
          <p:nvPr/>
        </p:nvPicPr>
        <p:blipFill rotWithShape="1">
          <a:blip r:embed="rId6">
            <a:alphaModFix/>
          </a:blip>
          <a:srcRect b="7855" l="7303" r="36983" t="15408"/>
          <a:stretch/>
        </p:blipFill>
        <p:spPr>
          <a:xfrm>
            <a:off x="3429005" y="868563"/>
            <a:ext cx="2898895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Shape 364"/>
          <p:cNvPicPr preferRelativeResize="0"/>
          <p:nvPr/>
        </p:nvPicPr>
        <p:blipFill rotWithShape="1">
          <a:blip r:embed="rId7">
            <a:alphaModFix/>
          </a:blip>
          <a:srcRect b="39879" l="7134" r="36303" t="16011"/>
          <a:stretch/>
        </p:blipFill>
        <p:spPr>
          <a:xfrm>
            <a:off x="3429005" y="2931790"/>
            <a:ext cx="2877597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Shape 3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cxnSp>
        <p:nvCxnSpPr>
          <p:cNvPr id="371" name="Shape 371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2" name="Shape 372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MUNDO MARKETING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07.08.2017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 + Marketing Online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Entrevista a Marcos Pueyrredon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0" i="0" lang="es-CO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http://bit.ly/2wzRZKN</a:t>
            </a:r>
          </a:p>
        </p:txBody>
      </p:sp>
      <p:sp>
        <p:nvSpPr>
          <p:cNvPr id="373" name="Shape 373"/>
          <p:cNvSpPr txBox="1"/>
          <p:nvPr/>
        </p:nvSpPr>
        <p:spPr>
          <a:xfrm>
            <a:off x="28125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0" i="0" sz="900" u="sng" cap="none" strike="noStrike">
              <a:solidFill>
                <a:schemeClr val="hlink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  <a:hlinkClick r:id="rId3"/>
            </a:endParaRPr>
          </a:p>
        </p:txBody>
      </p:sp>
      <p:sp>
        <p:nvSpPr>
          <p:cNvPr id="374" name="Shape 374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571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900"/>
              <a:buFont typeface="Arial"/>
              <a:buNone/>
            </a:pP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https://www.mundomarketing.com</a:t>
            </a:r>
            <a:r>
              <a:rPr b="0" i="0" lang="es-CO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375" name="Shape 375"/>
          <p:cNvSpPr txBox="1"/>
          <p:nvPr/>
        </p:nvSpPr>
        <p:spPr>
          <a:xfrm>
            <a:off x="37650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Home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https://www.mundomarketing.com</a:t>
            </a:r>
            <a:r>
              <a:rPr b="0" i="0" lang="es-CO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pic>
        <p:nvPicPr>
          <p:cNvPr id="376" name="Shape 376"/>
          <p:cNvPicPr preferRelativeResize="0"/>
          <p:nvPr/>
        </p:nvPicPr>
        <p:blipFill rotWithShape="1">
          <a:blip r:embed="rId6">
            <a:alphaModFix/>
          </a:blip>
          <a:srcRect b="15408" l="19704" r="60762" t="36858"/>
          <a:stretch/>
        </p:blipFill>
        <p:spPr>
          <a:xfrm>
            <a:off x="1105163" y="863046"/>
            <a:ext cx="642938" cy="5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/>
          <p:cNvPicPr preferRelativeResize="0"/>
          <p:nvPr/>
        </p:nvPicPr>
        <p:blipFill rotWithShape="1">
          <a:blip r:embed="rId7">
            <a:alphaModFix/>
          </a:blip>
          <a:srcRect b="51963" l="6795" r="36473" t="15408"/>
          <a:stretch/>
        </p:blipFill>
        <p:spPr>
          <a:xfrm>
            <a:off x="376500" y="1923678"/>
            <a:ext cx="3181350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/>
          <p:cNvPicPr preferRelativeResize="0"/>
          <p:nvPr/>
        </p:nvPicPr>
        <p:blipFill rotWithShape="1">
          <a:blip r:embed="rId8">
            <a:alphaModFix/>
          </a:blip>
          <a:srcRect b="13897" l="6964" r="36303" t="15408"/>
          <a:stretch/>
        </p:blipFill>
        <p:spPr>
          <a:xfrm>
            <a:off x="377372" y="2787774"/>
            <a:ext cx="3180478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/>
          <p:cNvPicPr preferRelativeResize="0"/>
          <p:nvPr/>
        </p:nvPicPr>
        <p:blipFill rotWithShape="1">
          <a:blip r:embed="rId9">
            <a:alphaModFix/>
          </a:blip>
          <a:srcRect b="36857" l="6623" r="36643" t="15406"/>
          <a:stretch/>
        </p:blipFill>
        <p:spPr>
          <a:xfrm>
            <a:off x="3557850" y="863046"/>
            <a:ext cx="3181350" cy="127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 rotWithShape="1">
          <a:blip r:embed="rId10">
            <a:alphaModFix/>
          </a:blip>
          <a:srcRect b="6042" l="6455" r="36812" t="15709"/>
          <a:stretch/>
        </p:blipFill>
        <p:spPr>
          <a:xfrm>
            <a:off x="3550890" y="1923679"/>
            <a:ext cx="3181350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/>
          <p:cNvPicPr preferRelativeResize="0"/>
          <p:nvPr/>
        </p:nvPicPr>
        <p:blipFill rotWithShape="1">
          <a:blip r:embed="rId11">
            <a:alphaModFix/>
          </a:blip>
          <a:srcRect b="52870" l="6623" r="36643" t="15408"/>
          <a:stretch/>
        </p:blipFill>
        <p:spPr>
          <a:xfrm>
            <a:off x="6739200" y="923555"/>
            <a:ext cx="2297296" cy="100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cxnSp>
        <p:nvCxnSpPr>
          <p:cNvPr id="388" name="Shape 388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9" name="Shape 389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OBSERVADOR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07.08.2017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Agenda Empresarial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 Day Montevideo 2017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</p:txBody>
      </p:sp>
      <p:pic>
        <p:nvPicPr>
          <p:cNvPr id="390" name="Shape 390"/>
          <p:cNvPicPr preferRelativeResize="0"/>
          <p:nvPr/>
        </p:nvPicPr>
        <p:blipFill rotWithShape="1">
          <a:blip r:embed="rId3">
            <a:alphaModFix/>
          </a:blip>
          <a:srcRect b="14805" l="37369" r="37662" t="17825"/>
          <a:stretch/>
        </p:blipFill>
        <p:spPr>
          <a:xfrm>
            <a:off x="1198476" y="915566"/>
            <a:ext cx="2088232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Shape 391"/>
          <p:cNvPicPr preferRelativeResize="0"/>
          <p:nvPr/>
        </p:nvPicPr>
        <p:blipFill rotWithShape="1">
          <a:blip r:embed="rId4">
            <a:alphaModFix/>
          </a:blip>
          <a:srcRect b="12991" l="38048" r="38002" t="16313"/>
          <a:stretch/>
        </p:blipFill>
        <p:spPr>
          <a:xfrm>
            <a:off x="3900487" y="915566"/>
            <a:ext cx="1967657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Shape 3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cxnSp>
        <p:nvCxnSpPr>
          <p:cNvPr id="398" name="Shape 398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9" name="Shape 399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OBSERVADOR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08.08.2017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Actualidad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 Day Montevideo 2017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</p:txBody>
      </p:sp>
      <p:sp>
        <p:nvSpPr>
          <p:cNvPr id="400" name="Shape 400"/>
          <p:cNvSpPr txBox="1"/>
          <p:nvPr/>
        </p:nvSpPr>
        <p:spPr>
          <a:xfrm>
            <a:off x="28125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0" i="0" sz="900" u="sng" cap="none" strike="noStrike">
              <a:solidFill>
                <a:schemeClr val="hlink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  <a:hlinkClick r:id="rId3"/>
            </a:endParaRPr>
          </a:p>
        </p:txBody>
      </p:sp>
      <p:pic>
        <p:nvPicPr>
          <p:cNvPr id="401" name="Shape 401"/>
          <p:cNvPicPr preferRelativeResize="0"/>
          <p:nvPr/>
        </p:nvPicPr>
        <p:blipFill rotWithShape="1">
          <a:blip r:embed="rId4">
            <a:alphaModFix/>
          </a:blip>
          <a:srcRect b="12185" l="27084" r="26850" t="15546"/>
          <a:stretch/>
        </p:blipFill>
        <p:spPr>
          <a:xfrm>
            <a:off x="1907704" y="987574"/>
            <a:ext cx="3456384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Shape 4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cxnSp>
        <p:nvCxnSpPr>
          <p:cNvPr id="408" name="Shape 408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9" name="Shape 409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PAIS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11.08.2017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Economia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 Day Montevideo 2017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</p:txBody>
      </p:sp>
      <p:pic>
        <p:nvPicPr>
          <p:cNvPr id="410" name="Shape 410"/>
          <p:cNvPicPr preferRelativeResize="0"/>
          <p:nvPr/>
        </p:nvPicPr>
        <p:blipFill rotWithShape="1">
          <a:blip r:embed="rId3">
            <a:alphaModFix/>
          </a:blip>
          <a:srcRect b="12991" l="32612" r="32736" t="16011"/>
          <a:stretch/>
        </p:blipFill>
        <p:spPr>
          <a:xfrm>
            <a:off x="1691680" y="987573"/>
            <a:ext cx="2048334" cy="288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 rotWithShape="1">
          <a:blip r:embed="rId4">
            <a:alphaModFix/>
          </a:blip>
          <a:srcRect b="13897" l="38558" r="38681" t="16617"/>
          <a:stretch/>
        </p:blipFill>
        <p:spPr>
          <a:xfrm>
            <a:off x="4283967" y="987574"/>
            <a:ext cx="1584175" cy="288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cxnSp>
        <p:nvCxnSpPr>
          <p:cNvPr id="418" name="Shape 418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9" name="Shape 419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OBSERVADOR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11.08.2017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Economia y Finanzas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 Day Montevideo 2017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</p:txBody>
      </p:sp>
      <p:pic>
        <p:nvPicPr>
          <p:cNvPr id="420" name="Shape 420"/>
          <p:cNvPicPr preferRelativeResize="0"/>
          <p:nvPr/>
        </p:nvPicPr>
        <p:blipFill rotWithShape="1">
          <a:blip r:embed="rId3">
            <a:alphaModFix/>
          </a:blip>
          <a:srcRect b="12688" l="20043" r="19995" t="16313"/>
          <a:stretch/>
        </p:blipFill>
        <p:spPr>
          <a:xfrm>
            <a:off x="683568" y="1131590"/>
            <a:ext cx="3240360" cy="288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Shape 421"/>
          <p:cNvPicPr preferRelativeResize="0"/>
          <p:nvPr/>
        </p:nvPicPr>
        <p:blipFill rotWithShape="1">
          <a:blip r:embed="rId4">
            <a:alphaModFix/>
          </a:blip>
          <a:srcRect b="12387" l="36010" r="35962" t="16313"/>
          <a:stretch/>
        </p:blipFill>
        <p:spPr>
          <a:xfrm>
            <a:off x="4283968" y="1131589"/>
            <a:ext cx="3007932" cy="288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cxnSp>
        <p:nvCxnSpPr>
          <p:cNvPr id="428" name="Shape 428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9" name="Shape 429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MONTEVIDEO .COM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11.08.2017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Actividades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 Day Montevideo 2017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http://bit.ly/2xeiXF6</a:t>
            </a:r>
          </a:p>
        </p:txBody>
      </p:sp>
      <p:sp>
        <p:nvSpPr>
          <p:cNvPr id="430" name="Shape 430"/>
          <p:cNvSpPr txBox="1"/>
          <p:nvPr/>
        </p:nvSpPr>
        <p:spPr>
          <a:xfrm>
            <a:off x="37650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Home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http://www.montevideo.com.uy</a:t>
            </a:r>
          </a:p>
        </p:txBody>
      </p:sp>
      <p:pic>
        <p:nvPicPr>
          <p:cNvPr id="431" name="Shape 431"/>
          <p:cNvPicPr preferRelativeResize="0"/>
          <p:nvPr/>
        </p:nvPicPr>
        <p:blipFill rotWithShape="1">
          <a:blip r:embed="rId4">
            <a:alphaModFix/>
          </a:blip>
          <a:srcRect b="34139" l="14946" r="67727" t="35951"/>
          <a:stretch/>
        </p:blipFill>
        <p:spPr>
          <a:xfrm>
            <a:off x="1043608" y="915566"/>
            <a:ext cx="971550" cy="699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Shape 432"/>
          <p:cNvPicPr preferRelativeResize="0"/>
          <p:nvPr/>
        </p:nvPicPr>
        <p:blipFill rotWithShape="1">
          <a:blip r:embed="rId5">
            <a:alphaModFix/>
          </a:blip>
          <a:srcRect b="8457" l="1699" r="33246" t="23264"/>
          <a:stretch/>
        </p:blipFill>
        <p:spPr>
          <a:xfrm>
            <a:off x="376501" y="1995686"/>
            <a:ext cx="2251284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Shape 433"/>
          <p:cNvPicPr preferRelativeResize="0"/>
          <p:nvPr/>
        </p:nvPicPr>
        <p:blipFill rotWithShape="1">
          <a:blip r:embed="rId6">
            <a:alphaModFix/>
          </a:blip>
          <a:srcRect b="10949" l="1550" r="34048" t="21363"/>
          <a:stretch/>
        </p:blipFill>
        <p:spPr>
          <a:xfrm>
            <a:off x="2627785" y="788159"/>
            <a:ext cx="2088231" cy="171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Shape 434"/>
          <p:cNvPicPr preferRelativeResize="0"/>
          <p:nvPr/>
        </p:nvPicPr>
        <p:blipFill rotWithShape="1">
          <a:blip r:embed="rId7">
            <a:alphaModFix/>
          </a:blip>
          <a:srcRect b="9365" l="1019" r="32736" t="19939"/>
          <a:stretch/>
        </p:blipFill>
        <p:spPr>
          <a:xfrm>
            <a:off x="2627785" y="2516325"/>
            <a:ext cx="2107227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Shape 435"/>
          <p:cNvPicPr preferRelativeResize="0"/>
          <p:nvPr/>
        </p:nvPicPr>
        <p:blipFill rotWithShape="1">
          <a:blip r:embed="rId8">
            <a:alphaModFix/>
          </a:blip>
          <a:srcRect b="13292" l="1359" r="63650" t="21148"/>
          <a:stretch/>
        </p:blipFill>
        <p:spPr>
          <a:xfrm>
            <a:off x="4716016" y="788160"/>
            <a:ext cx="1846317" cy="172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Shape 436"/>
          <p:cNvPicPr preferRelativeResize="0"/>
          <p:nvPr/>
        </p:nvPicPr>
        <p:blipFill rotWithShape="1">
          <a:blip r:embed="rId9">
            <a:alphaModFix/>
          </a:blip>
          <a:srcRect b="27794" l="849" r="28320" t="20240"/>
          <a:stretch/>
        </p:blipFill>
        <p:spPr>
          <a:xfrm>
            <a:off x="4716016" y="2546499"/>
            <a:ext cx="1846317" cy="155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Shape 4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cxnSp>
        <p:nvCxnSpPr>
          <p:cNvPr id="443" name="Shape 443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4" name="Shape 444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ENTORNO INTELIGENTE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12.08.2017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Actividades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 Day Montevideo 2017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b="0" i="0" lang="es-CO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http://bit.ly/2wzZamz</a:t>
            </a:r>
          </a:p>
        </p:txBody>
      </p:sp>
      <p:pic>
        <p:nvPicPr>
          <p:cNvPr id="445" name="Shape 445"/>
          <p:cNvPicPr preferRelativeResize="0"/>
          <p:nvPr/>
        </p:nvPicPr>
        <p:blipFill rotWithShape="1">
          <a:blip r:embed="rId3">
            <a:alphaModFix/>
          </a:blip>
          <a:srcRect b="76435" l="11551" r="38851" t="9970"/>
          <a:stretch/>
        </p:blipFill>
        <p:spPr>
          <a:xfrm>
            <a:off x="755576" y="1131590"/>
            <a:ext cx="27813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Shape 446"/>
          <p:cNvPicPr preferRelativeResize="0"/>
          <p:nvPr/>
        </p:nvPicPr>
        <p:blipFill rotWithShape="1">
          <a:blip r:embed="rId4">
            <a:alphaModFix/>
          </a:blip>
          <a:srcRect b="24471" l="11889" r="36982" t="9667"/>
          <a:stretch/>
        </p:blipFill>
        <p:spPr>
          <a:xfrm>
            <a:off x="755576" y="1635646"/>
            <a:ext cx="2867025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Shape 447"/>
          <p:cNvPicPr preferRelativeResize="0"/>
          <p:nvPr/>
        </p:nvPicPr>
        <p:blipFill rotWithShape="1">
          <a:blip r:embed="rId5">
            <a:alphaModFix/>
          </a:blip>
          <a:srcRect b="31116" l="11889" r="36982" t="9366"/>
          <a:stretch/>
        </p:blipFill>
        <p:spPr>
          <a:xfrm>
            <a:off x="3762375" y="1635646"/>
            <a:ext cx="2867025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Shape 4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" name="Shape 111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2" name="Shape 112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INFOWEEK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14.07.2017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InfoWeek On Line/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Day Montevideo 2017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http://bit.ly/2vgG8h9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28125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0" i="0" sz="900" u="sng" cap="none" strike="noStrike">
              <a:solidFill>
                <a:schemeClr val="hlink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  <a:hlinkClick r:id="rId3"/>
            </a:endParaRPr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4">
            <a:alphaModFix/>
          </a:blip>
          <a:srcRect b="31420" l="11720" r="41908" t="16617"/>
          <a:stretch/>
        </p:blipFill>
        <p:spPr>
          <a:xfrm>
            <a:off x="3176850" y="1057870"/>
            <a:ext cx="2600325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 rotWithShape="1">
          <a:blip r:embed="rId5">
            <a:alphaModFix/>
          </a:blip>
          <a:srcRect b="37765" l="11719" r="39870" t="15105"/>
          <a:stretch/>
        </p:blipFill>
        <p:spPr>
          <a:xfrm>
            <a:off x="3176850" y="2859782"/>
            <a:ext cx="2714625" cy="14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433650" y="1526274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https://www.infoweek.biz/la/</a:t>
            </a:r>
          </a:p>
        </p:txBody>
      </p:sp>
      <p:pic>
        <p:nvPicPr>
          <p:cNvPr id="118" name="Shape 118"/>
          <p:cNvPicPr preferRelativeResize="0"/>
          <p:nvPr/>
        </p:nvPicPr>
        <p:blipFill rotWithShape="1">
          <a:blip r:embed="rId7">
            <a:alphaModFix/>
          </a:blip>
          <a:srcRect b="46224" l="61149" r="14731" t="40181"/>
          <a:stretch/>
        </p:blipFill>
        <p:spPr>
          <a:xfrm>
            <a:off x="300300" y="843558"/>
            <a:ext cx="135255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cxnSp>
        <p:nvCxnSpPr>
          <p:cNvPr id="454" name="Shape 454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5" name="Shape 455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OBSERVADOR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14.08.2017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Noticias en la Web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 Day Montevideo 2017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b="0" i="0" lang="es-CO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http://bit.ly/2w08S01</a:t>
            </a:r>
          </a:p>
        </p:txBody>
      </p:sp>
      <p:pic>
        <p:nvPicPr>
          <p:cNvPr id="456" name="Shape 456"/>
          <p:cNvPicPr preferRelativeResize="0"/>
          <p:nvPr/>
        </p:nvPicPr>
        <p:blipFill rotWithShape="1">
          <a:blip r:embed="rId3">
            <a:alphaModFix/>
          </a:blip>
          <a:srcRect b="6948" l="12569" r="35624" t="8761"/>
          <a:stretch/>
        </p:blipFill>
        <p:spPr>
          <a:xfrm>
            <a:off x="458419" y="1243013"/>
            <a:ext cx="3105469" cy="265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Shape 457"/>
          <p:cNvPicPr preferRelativeResize="0"/>
          <p:nvPr/>
        </p:nvPicPr>
        <p:blipFill rotWithShape="1">
          <a:blip r:embed="rId4">
            <a:alphaModFix/>
          </a:blip>
          <a:srcRect b="12084" l="12399" r="35794" t="21450"/>
          <a:stretch/>
        </p:blipFill>
        <p:spPr>
          <a:xfrm>
            <a:off x="3724274" y="1243011"/>
            <a:ext cx="2905125" cy="26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Shape 4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cxnSp>
        <p:nvCxnSpPr>
          <p:cNvPr id="464" name="Shape 464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5" name="Shape 465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OBSERVADOR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14.08.2017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Economia y empresas 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 Day Montevideo 2017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http://bit.ly/2wprl75</a:t>
            </a:r>
          </a:p>
        </p:txBody>
      </p:sp>
      <p:pic>
        <p:nvPicPr>
          <p:cNvPr id="466" name="Shape 466"/>
          <p:cNvPicPr preferRelativeResize="0"/>
          <p:nvPr/>
        </p:nvPicPr>
        <p:blipFill rotWithShape="1">
          <a:blip r:embed="rId3">
            <a:alphaModFix/>
          </a:blip>
          <a:srcRect b="16917" l="63187" r="19996" t="48943"/>
          <a:stretch/>
        </p:blipFill>
        <p:spPr>
          <a:xfrm>
            <a:off x="899592" y="627534"/>
            <a:ext cx="942975" cy="762837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Shape 467"/>
          <p:cNvSpPr txBox="1"/>
          <p:nvPr/>
        </p:nvSpPr>
        <p:spPr>
          <a:xfrm>
            <a:off x="37650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Home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http://www.montevideo.com.uy</a:t>
            </a:r>
          </a:p>
        </p:txBody>
      </p:sp>
      <p:pic>
        <p:nvPicPr>
          <p:cNvPr id="468" name="Shape 468"/>
          <p:cNvPicPr preferRelativeResize="0"/>
          <p:nvPr/>
        </p:nvPicPr>
        <p:blipFill rotWithShape="1">
          <a:blip r:embed="rId5">
            <a:alphaModFix/>
          </a:blip>
          <a:srcRect b="77643" l="6964" r="9635" t="15106"/>
          <a:stretch/>
        </p:blipFill>
        <p:spPr>
          <a:xfrm>
            <a:off x="376501" y="1995686"/>
            <a:ext cx="2683332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Shape 469"/>
          <p:cNvPicPr preferRelativeResize="0"/>
          <p:nvPr/>
        </p:nvPicPr>
        <p:blipFill rotWithShape="1">
          <a:blip r:embed="rId6">
            <a:alphaModFix/>
          </a:blip>
          <a:srcRect b="8761" l="6964" r="32395" t="14804"/>
          <a:stretch/>
        </p:blipFill>
        <p:spPr>
          <a:xfrm>
            <a:off x="376501" y="2376061"/>
            <a:ext cx="2683332" cy="177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Shape 470"/>
          <p:cNvPicPr preferRelativeResize="0"/>
          <p:nvPr/>
        </p:nvPicPr>
        <p:blipFill rotWithShape="1">
          <a:blip r:embed="rId7">
            <a:alphaModFix/>
          </a:blip>
          <a:srcRect b="12990" l="6284" r="33076" t="15105"/>
          <a:stretch/>
        </p:blipFill>
        <p:spPr>
          <a:xfrm>
            <a:off x="3133089" y="699542"/>
            <a:ext cx="2527146" cy="2155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Shape 471"/>
          <p:cNvPicPr preferRelativeResize="0"/>
          <p:nvPr/>
        </p:nvPicPr>
        <p:blipFill rotWithShape="1">
          <a:blip r:embed="rId8">
            <a:alphaModFix/>
          </a:blip>
          <a:srcRect b="52265" l="6623" r="32226" t="14501"/>
          <a:stretch/>
        </p:blipFill>
        <p:spPr>
          <a:xfrm>
            <a:off x="3119700" y="2931790"/>
            <a:ext cx="2604428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Shape 472"/>
          <p:cNvPicPr preferRelativeResize="0"/>
          <p:nvPr/>
        </p:nvPicPr>
        <p:blipFill rotWithShape="1">
          <a:blip r:embed="rId9">
            <a:alphaModFix/>
          </a:blip>
          <a:srcRect b="33231" l="6795" r="32057" t="16919"/>
          <a:stretch/>
        </p:blipFill>
        <p:spPr>
          <a:xfrm>
            <a:off x="5868144" y="862574"/>
            <a:ext cx="2880320" cy="1505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Shape 47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cxnSp>
        <p:nvCxnSpPr>
          <p:cNvPr id="479" name="Shape 479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0" name="Shape 480"/>
          <p:cNvSpPr txBox="1"/>
          <p:nvPr/>
        </p:nvSpPr>
        <p:spPr>
          <a:xfrm>
            <a:off x="37650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Home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https://www.mundomarketing.com/</a:t>
            </a:r>
            <a:r>
              <a:rPr b="0" i="0" lang="es-CO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s-CO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481" name="Shape 481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MUNDO MARKETING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14.08.2017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 Day Montevideo 2017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http://bit.ly/2wGND3N</a:t>
            </a:r>
          </a:p>
        </p:txBody>
      </p:sp>
      <p:pic>
        <p:nvPicPr>
          <p:cNvPr id="482" name="Shape 482"/>
          <p:cNvPicPr preferRelativeResize="0"/>
          <p:nvPr/>
        </p:nvPicPr>
        <p:blipFill rotWithShape="1">
          <a:blip r:embed="rId4">
            <a:alphaModFix/>
          </a:blip>
          <a:srcRect b="29306" l="17666" r="51420" t="35045"/>
          <a:stretch/>
        </p:blipFill>
        <p:spPr>
          <a:xfrm>
            <a:off x="827584" y="843558"/>
            <a:ext cx="1368152" cy="67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Shape 483"/>
          <p:cNvPicPr preferRelativeResize="0"/>
          <p:nvPr/>
        </p:nvPicPr>
        <p:blipFill rotWithShape="1">
          <a:blip r:embed="rId5">
            <a:alphaModFix/>
          </a:blip>
          <a:srcRect b="67976" l="5776" r="32395" t="18126"/>
          <a:stretch/>
        </p:blipFill>
        <p:spPr>
          <a:xfrm>
            <a:off x="376500" y="1914525"/>
            <a:ext cx="2743200" cy="29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Shape 484"/>
          <p:cNvPicPr preferRelativeResize="0"/>
          <p:nvPr/>
        </p:nvPicPr>
        <p:blipFill rotWithShape="1">
          <a:blip r:embed="rId6">
            <a:alphaModFix/>
          </a:blip>
          <a:srcRect b="33232" l="5944" r="35455" t="53171"/>
          <a:stretch/>
        </p:blipFill>
        <p:spPr>
          <a:xfrm>
            <a:off x="376501" y="2211710"/>
            <a:ext cx="27432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Shape 485"/>
          <p:cNvPicPr preferRelativeResize="0"/>
          <p:nvPr/>
        </p:nvPicPr>
        <p:blipFill rotWithShape="1">
          <a:blip r:embed="rId7">
            <a:alphaModFix/>
          </a:blip>
          <a:srcRect b="11178" l="6623" r="36473" t="15710"/>
          <a:stretch/>
        </p:blipFill>
        <p:spPr>
          <a:xfrm>
            <a:off x="376501" y="2640335"/>
            <a:ext cx="2743200" cy="158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Shape 486"/>
          <p:cNvPicPr preferRelativeResize="0"/>
          <p:nvPr/>
        </p:nvPicPr>
        <p:blipFill rotWithShape="1">
          <a:blip r:embed="rId8">
            <a:alphaModFix/>
          </a:blip>
          <a:srcRect b="12143" l="6828" r="38153" t="15000"/>
          <a:stretch/>
        </p:blipFill>
        <p:spPr>
          <a:xfrm>
            <a:off x="3163950" y="843558"/>
            <a:ext cx="2488170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Shape 487"/>
          <p:cNvPicPr preferRelativeResize="0"/>
          <p:nvPr/>
        </p:nvPicPr>
        <p:blipFill rotWithShape="1">
          <a:blip r:embed="rId9">
            <a:alphaModFix/>
          </a:blip>
          <a:srcRect b="62840" l="6454" r="35792" t="15408"/>
          <a:stretch/>
        </p:blipFill>
        <p:spPr>
          <a:xfrm>
            <a:off x="3163950" y="2787127"/>
            <a:ext cx="2416162" cy="647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Shape 48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cxnSp>
        <p:nvCxnSpPr>
          <p:cNvPr id="494" name="Shape 494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5" name="Shape 495"/>
          <p:cNvSpPr txBox="1"/>
          <p:nvPr/>
        </p:nvSpPr>
        <p:spPr>
          <a:xfrm>
            <a:off x="37650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Home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http://www.elobservador.com.uy/</a:t>
            </a: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s-CO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496" name="Shape 496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OBSERVADOR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16.08.2017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Economia y Empresas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 Day Montevideo 2017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http://bit.ly/2wGZY8l</a:t>
            </a:r>
          </a:p>
        </p:txBody>
      </p:sp>
      <p:pic>
        <p:nvPicPr>
          <p:cNvPr id="497" name="Shape 497"/>
          <p:cNvPicPr preferRelativeResize="0"/>
          <p:nvPr/>
        </p:nvPicPr>
        <p:blipFill rotWithShape="1">
          <a:blip r:embed="rId4">
            <a:alphaModFix/>
          </a:blip>
          <a:srcRect b="40716" l="48194" r="37521" t="28013"/>
          <a:stretch/>
        </p:blipFill>
        <p:spPr>
          <a:xfrm>
            <a:off x="1095737" y="771550"/>
            <a:ext cx="742950" cy="71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Shape 498"/>
          <p:cNvPicPr preferRelativeResize="0"/>
          <p:nvPr/>
        </p:nvPicPr>
        <p:blipFill rotWithShape="1">
          <a:blip r:embed="rId5">
            <a:alphaModFix/>
          </a:blip>
          <a:srcRect b="56495" l="7303" r="12185" t="36858"/>
          <a:stretch/>
        </p:blipFill>
        <p:spPr>
          <a:xfrm>
            <a:off x="357433" y="1923678"/>
            <a:ext cx="2630391" cy="2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Shape 499"/>
          <p:cNvPicPr preferRelativeResize="0"/>
          <p:nvPr/>
        </p:nvPicPr>
        <p:blipFill rotWithShape="1">
          <a:blip r:embed="rId6">
            <a:alphaModFix/>
          </a:blip>
          <a:srcRect b="6042" l="7133" r="33245" t="13896"/>
          <a:stretch/>
        </p:blipFill>
        <p:spPr>
          <a:xfrm>
            <a:off x="323965" y="2133228"/>
            <a:ext cx="2795736" cy="223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Shape 500"/>
          <p:cNvPicPr preferRelativeResize="0"/>
          <p:nvPr/>
        </p:nvPicPr>
        <p:blipFill rotWithShape="1">
          <a:blip r:embed="rId7">
            <a:alphaModFix/>
          </a:blip>
          <a:srcRect b="39577" l="6964" r="32055" t="21147"/>
          <a:stretch/>
        </p:blipFill>
        <p:spPr>
          <a:xfrm>
            <a:off x="3163951" y="685428"/>
            <a:ext cx="2776202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Shape 501"/>
          <p:cNvPicPr preferRelativeResize="0"/>
          <p:nvPr/>
        </p:nvPicPr>
        <p:blipFill rotWithShape="1">
          <a:blip r:embed="rId8">
            <a:alphaModFix/>
          </a:blip>
          <a:srcRect b="6949" l="6795" r="32226" t="14501"/>
          <a:stretch/>
        </p:blipFill>
        <p:spPr>
          <a:xfrm>
            <a:off x="3154618" y="2028453"/>
            <a:ext cx="2785535" cy="23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Shape 502"/>
          <p:cNvPicPr preferRelativeResize="0"/>
          <p:nvPr/>
        </p:nvPicPr>
        <p:blipFill rotWithShape="1">
          <a:blip r:embed="rId9">
            <a:alphaModFix/>
          </a:blip>
          <a:srcRect b="8760" l="6795" r="32226" t="14501"/>
          <a:stretch/>
        </p:blipFill>
        <p:spPr>
          <a:xfrm>
            <a:off x="6084168" y="771550"/>
            <a:ext cx="2508717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Shape 50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cxnSp>
        <p:nvCxnSpPr>
          <p:cNvPr id="509" name="Shape 509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0" name="Shape 510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OBSERVADOR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16.08.2017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Empresas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 Day Montevideo 2017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  <a:hlinkClick r:id="rId3"/>
            </a:endParaRPr>
          </a:p>
        </p:txBody>
      </p:sp>
      <p:pic>
        <p:nvPicPr>
          <p:cNvPr id="511" name="Shape 511"/>
          <p:cNvPicPr preferRelativeResize="0"/>
          <p:nvPr/>
        </p:nvPicPr>
        <p:blipFill rotWithShape="1">
          <a:blip r:embed="rId4">
            <a:alphaModFix/>
          </a:blip>
          <a:srcRect b="59516" l="13419" r="14560" t="10272"/>
          <a:stretch/>
        </p:blipFill>
        <p:spPr>
          <a:xfrm>
            <a:off x="1942287" y="627534"/>
            <a:ext cx="3240360" cy="73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Shape 512"/>
          <p:cNvPicPr preferRelativeResize="0"/>
          <p:nvPr/>
        </p:nvPicPr>
        <p:blipFill rotWithShape="1">
          <a:blip r:embed="rId5">
            <a:alphaModFix/>
          </a:blip>
          <a:srcRect b="5135" l="42465" r="14221" t="49849"/>
          <a:stretch/>
        </p:blipFill>
        <p:spPr>
          <a:xfrm>
            <a:off x="2195736" y="1383365"/>
            <a:ext cx="242887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Shape 513"/>
          <p:cNvPicPr preferRelativeResize="0"/>
          <p:nvPr/>
        </p:nvPicPr>
        <p:blipFill rotWithShape="1">
          <a:blip r:embed="rId6">
            <a:alphaModFix/>
          </a:blip>
          <a:srcRect b="12386" l="42124" r="14561" t="38973"/>
          <a:stretch/>
        </p:blipFill>
        <p:spPr>
          <a:xfrm>
            <a:off x="2180726" y="2802590"/>
            <a:ext cx="2428875" cy="137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Shape 5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cxnSp>
        <p:nvCxnSpPr>
          <p:cNvPr id="520" name="Shape 520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1" name="Shape 521"/>
          <p:cNvSpPr txBox="1"/>
          <p:nvPr/>
        </p:nvSpPr>
        <p:spPr>
          <a:xfrm>
            <a:off x="37650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</a:p>
        </p:txBody>
      </p:sp>
      <p:sp>
        <p:nvSpPr>
          <p:cNvPr id="522" name="Shape 522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MONTEVIDEO COMM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17.08.2017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Empresariales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 Day Montevideo 2017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http://bit.ly/2wpFTDG</a:t>
            </a:r>
          </a:p>
        </p:txBody>
      </p:sp>
      <p:pic>
        <p:nvPicPr>
          <p:cNvPr id="523" name="Shape 523"/>
          <p:cNvPicPr preferRelativeResize="0"/>
          <p:nvPr/>
        </p:nvPicPr>
        <p:blipFill rotWithShape="1">
          <a:blip r:embed="rId3">
            <a:alphaModFix/>
          </a:blip>
          <a:srcRect b="54681" l="1358" r="34095" t="20544"/>
          <a:stretch/>
        </p:blipFill>
        <p:spPr>
          <a:xfrm>
            <a:off x="539552" y="771550"/>
            <a:ext cx="36195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Shape 524"/>
          <p:cNvPicPr preferRelativeResize="0"/>
          <p:nvPr/>
        </p:nvPicPr>
        <p:blipFill rotWithShape="1">
          <a:blip r:embed="rId4">
            <a:alphaModFix/>
          </a:blip>
          <a:srcRect b="6343" l="1699" r="34605" t="20241"/>
          <a:stretch/>
        </p:blipFill>
        <p:spPr>
          <a:xfrm>
            <a:off x="539552" y="1707654"/>
            <a:ext cx="3571875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Shape 525"/>
          <p:cNvPicPr preferRelativeResize="0"/>
          <p:nvPr/>
        </p:nvPicPr>
        <p:blipFill rotWithShape="1">
          <a:blip r:embed="rId5">
            <a:alphaModFix/>
          </a:blip>
          <a:srcRect b="24169" l="1189" r="35113" t="20543"/>
          <a:stretch/>
        </p:blipFill>
        <p:spPr>
          <a:xfrm>
            <a:off x="4355975" y="1707654"/>
            <a:ext cx="3312369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Shape 5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cxnSp>
        <p:nvCxnSpPr>
          <p:cNvPr id="532" name="Shape 532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3" name="Shape 533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MONTEVIDEO COMM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19.08.2017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Empresariales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 Day Montevideo 2017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http://bit.ly/2w5wHl8</a:t>
            </a:r>
          </a:p>
        </p:txBody>
      </p:sp>
      <p:pic>
        <p:nvPicPr>
          <p:cNvPr id="534" name="Shape 534"/>
          <p:cNvPicPr preferRelativeResize="0"/>
          <p:nvPr/>
        </p:nvPicPr>
        <p:blipFill rotWithShape="1">
          <a:blip r:embed="rId3">
            <a:alphaModFix/>
          </a:blip>
          <a:srcRect b="5739" l="1359" r="33415" t="21753"/>
          <a:stretch/>
        </p:blipFill>
        <p:spPr>
          <a:xfrm>
            <a:off x="148932" y="1707654"/>
            <a:ext cx="3165766" cy="2345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Shape 535"/>
          <p:cNvPicPr preferRelativeResize="0"/>
          <p:nvPr/>
        </p:nvPicPr>
        <p:blipFill rotWithShape="1">
          <a:blip r:embed="rId4">
            <a:alphaModFix/>
          </a:blip>
          <a:srcRect b="21148" l="1528" r="34774" t="20544"/>
          <a:stretch/>
        </p:blipFill>
        <p:spPr>
          <a:xfrm>
            <a:off x="3314700" y="627534"/>
            <a:ext cx="3273768" cy="1694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Shape 536"/>
          <p:cNvPicPr preferRelativeResize="0"/>
          <p:nvPr/>
        </p:nvPicPr>
        <p:blipFill rotWithShape="1">
          <a:blip r:embed="rId5">
            <a:alphaModFix/>
          </a:blip>
          <a:srcRect b="7251" l="1359" r="35285" t="20241"/>
          <a:stretch/>
        </p:blipFill>
        <p:spPr>
          <a:xfrm>
            <a:off x="3355633" y="2321843"/>
            <a:ext cx="3376607" cy="212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Shape 537"/>
          <p:cNvPicPr preferRelativeResize="0"/>
          <p:nvPr/>
        </p:nvPicPr>
        <p:blipFill rotWithShape="1">
          <a:blip r:embed="rId6">
            <a:alphaModFix/>
          </a:blip>
          <a:srcRect b="20261" l="1562" r="30000" t="56393"/>
          <a:stretch/>
        </p:blipFill>
        <p:spPr>
          <a:xfrm>
            <a:off x="148931" y="1032498"/>
            <a:ext cx="3165767" cy="67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Shape 5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Shape 124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" name="Shape 125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0" y="4547428"/>
            <a:ext cx="6327900" cy="5960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 NEGOCIOS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17.07.2017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 + Y Ademas …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Day Monteviedeo 2017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http://bit.ly/2u6Mqzm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281250" y="1386872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90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rPr b="1" i="0" lang="es-CO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http://infonegocios.biz/</a:t>
            </a:r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4">
            <a:alphaModFix/>
          </a:blip>
          <a:srcRect b="41088" l="6623" r="30018" t="33534"/>
          <a:stretch/>
        </p:blipFill>
        <p:spPr>
          <a:xfrm>
            <a:off x="247173" y="1654218"/>
            <a:ext cx="355282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 rotWithShape="1">
          <a:blip r:embed="rId5">
            <a:alphaModFix/>
          </a:blip>
          <a:srcRect b="18128" l="7303" r="50912" t="14802"/>
          <a:stretch/>
        </p:blipFill>
        <p:spPr>
          <a:xfrm>
            <a:off x="304081" y="2454318"/>
            <a:ext cx="2720369" cy="191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 rotWithShape="1">
          <a:blip r:embed="rId6">
            <a:alphaModFix/>
          </a:blip>
          <a:srcRect b="12084" l="6964" r="51251" t="14804"/>
          <a:stretch/>
        </p:blipFill>
        <p:spPr>
          <a:xfrm>
            <a:off x="3707904" y="1923678"/>
            <a:ext cx="2343150" cy="2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 rotWithShape="1">
          <a:blip r:embed="rId7">
            <a:alphaModFix/>
          </a:blip>
          <a:srcRect b="14803" l="6625" r="50229" t="14804"/>
          <a:stretch/>
        </p:blipFill>
        <p:spPr>
          <a:xfrm>
            <a:off x="6327900" y="1966540"/>
            <a:ext cx="2419350" cy="22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 rotWithShape="1">
          <a:blip r:embed="rId8">
            <a:alphaModFix/>
          </a:blip>
          <a:srcRect b="22356" l="42293" r="35624" t="27190"/>
          <a:stretch/>
        </p:blipFill>
        <p:spPr>
          <a:xfrm>
            <a:off x="305501" y="779177"/>
            <a:ext cx="1079500" cy="60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" name="Shape 138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9" name="Shape 139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ECOMMERCE NEWS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17.07.2017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Eventos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Day Montevideo 2017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http://bit.ly/2vA6k5w</a:t>
            </a:r>
          </a:p>
        </p:txBody>
      </p:sp>
      <p:sp>
        <p:nvSpPr>
          <p:cNvPr id="141" name="Shape 141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571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900"/>
              <a:buFont typeface="Arial"/>
              <a:buNone/>
            </a:pPr>
            <a:r>
              <a:rPr b="0" i="0" lang="es-CO" sz="9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http://ecommerce-news.es/</a:t>
            </a:r>
            <a:r>
              <a:rPr b="0" i="0" lang="es-CO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42" name="Shape 142"/>
          <p:cNvSpPr/>
          <p:nvPr/>
        </p:nvSpPr>
        <p:spPr>
          <a:xfrm flipH="1">
            <a:off x="179513" y="771549"/>
            <a:ext cx="2808311" cy="1154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81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Home: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s-CO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http://ecommerce-news.es/</a:t>
            </a:r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5">
            <a:alphaModFix/>
          </a:blip>
          <a:srcRect b="7855" l="8323" r="38511" t="9365"/>
          <a:stretch/>
        </p:blipFill>
        <p:spPr>
          <a:xfrm>
            <a:off x="251521" y="2152188"/>
            <a:ext cx="2232247" cy="221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 rotWithShape="1">
          <a:blip r:embed="rId6">
            <a:alphaModFix/>
          </a:blip>
          <a:srcRect b="5741" l="8494" r="39020" t="9063"/>
          <a:stretch/>
        </p:blipFill>
        <p:spPr>
          <a:xfrm>
            <a:off x="2542110" y="704752"/>
            <a:ext cx="2553394" cy="187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 rotWithShape="1">
          <a:blip r:embed="rId7">
            <a:alphaModFix/>
          </a:blip>
          <a:srcRect b="6041" l="8662" r="41740" t="9063"/>
          <a:stretch/>
        </p:blipFill>
        <p:spPr>
          <a:xfrm>
            <a:off x="2542110" y="2643758"/>
            <a:ext cx="2448273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 rotWithShape="1">
          <a:blip r:embed="rId8">
            <a:alphaModFix/>
          </a:blip>
          <a:srcRect b="35951" l="9002" r="40890" t="9668"/>
          <a:stretch/>
        </p:blipFill>
        <p:spPr>
          <a:xfrm>
            <a:off x="5095504" y="746549"/>
            <a:ext cx="2627745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 rotWithShape="1">
          <a:blip r:embed="rId9">
            <a:alphaModFix/>
          </a:blip>
          <a:srcRect b="20542" l="8323" r="40380" t="11179"/>
          <a:stretch/>
        </p:blipFill>
        <p:spPr>
          <a:xfrm>
            <a:off x="5113760" y="2461049"/>
            <a:ext cx="2532124" cy="191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10">
            <a:alphaModFix/>
          </a:blip>
          <a:srcRect b="43807" l="18175" r="40040" t="29606"/>
          <a:stretch/>
        </p:blipFill>
        <p:spPr>
          <a:xfrm>
            <a:off x="412093" y="746549"/>
            <a:ext cx="2071675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4" name="Shape 154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5" name="Shape 155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Lima 2017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 NEWS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17.07.2017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 + Eventos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Day Montevide 2017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http://bit.ly/2uADh4y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28125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081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"/>
              <a:buFont typeface="Calibri"/>
              <a:buNone/>
            </a:pPr>
            <a:r>
              <a:t/>
            </a:r>
            <a:endParaRPr b="0" i="0" sz="950" u="sng" cap="none" strike="noStrike">
              <a:solidFill>
                <a:schemeClr val="hlink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  <a:hlinkClick r:id="rId3"/>
            </a:endParaRPr>
          </a:p>
        </p:txBody>
      </p:sp>
      <p:pic>
        <p:nvPicPr>
          <p:cNvPr id="158" name="Shape 158"/>
          <p:cNvPicPr preferRelativeResize="0"/>
          <p:nvPr/>
        </p:nvPicPr>
        <p:blipFill rotWithShape="1">
          <a:blip r:embed="rId4">
            <a:alphaModFix/>
          </a:blip>
          <a:srcRect b="19637" l="6455" r="37491" t="21450"/>
          <a:stretch/>
        </p:blipFill>
        <p:spPr>
          <a:xfrm>
            <a:off x="2555776" y="911983"/>
            <a:ext cx="314325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5">
            <a:alphaModFix/>
          </a:blip>
          <a:srcRect b="53775" l="6965" r="36981" t="23868"/>
          <a:stretch/>
        </p:blipFill>
        <p:spPr>
          <a:xfrm>
            <a:off x="2555776" y="2803004"/>
            <a:ext cx="3143250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5" name="Shape 165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6" name="Shape 166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MONTEVIDEO PORTAL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17.07.2017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 + Noticias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Day Montevideo 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http://bit.ly/2uAEN6S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37650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Home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http://www.montevideo.com.uy/index.html</a:t>
            </a:r>
          </a:p>
        </p:txBody>
      </p:sp>
      <p:pic>
        <p:nvPicPr>
          <p:cNvPr id="169" name="Shape 169"/>
          <p:cNvPicPr preferRelativeResize="0"/>
          <p:nvPr/>
        </p:nvPicPr>
        <p:blipFill rotWithShape="1">
          <a:blip r:embed="rId4">
            <a:alphaModFix/>
          </a:blip>
          <a:srcRect b="16011" l="68623" r="8616" t="42901"/>
          <a:stretch/>
        </p:blipFill>
        <p:spPr>
          <a:xfrm>
            <a:off x="376500" y="620572"/>
            <a:ext cx="1276350" cy="99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 rotWithShape="1">
          <a:blip r:embed="rId5">
            <a:alphaModFix/>
          </a:blip>
          <a:srcRect b="5438" l="2038" r="29848" t="19638"/>
          <a:stretch/>
        </p:blipFill>
        <p:spPr>
          <a:xfrm>
            <a:off x="3163950" y="862480"/>
            <a:ext cx="2361303" cy="156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 rotWithShape="1">
          <a:blip r:embed="rId6">
            <a:alphaModFix/>
          </a:blip>
          <a:srcRect b="5600" l="-39" r="35496" t="20399"/>
          <a:stretch/>
        </p:blipFill>
        <p:spPr>
          <a:xfrm>
            <a:off x="3024450" y="2496583"/>
            <a:ext cx="27336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 rotWithShape="1">
          <a:blip r:embed="rId7">
            <a:alphaModFix/>
          </a:blip>
          <a:srcRect b="9667" l="1529" r="34265" t="20544"/>
          <a:stretch/>
        </p:blipFill>
        <p:spPr>
          <a:xfrm>
            <a:off x="5868144" y="891934"/>
            <a:ext cx="2819408" cy="18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 rotWithShape="1">
          <a:blip r:embed="rId8">
            <a:alphaModFix/>
          </a:blip>
          <a:srcRect b="61027" l="1529" r="36980" t="19638"/>
          <a:stretch/>
        </p:blipFill>
        <p:spPr>
          <a:xfrm>
            <a:off x="5868144" y="2855497"/>
            <a:ext cx="2696831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/>
          <p:nvPr/>
        </p:nvSpPr>
        <p:spPr>
          <a:xfrm>
            <a:off x="556114" y="1424047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90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rPr b="1" i="0" lang="es-CO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175" name="Shape 1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0" name="Shape 180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1" name="Shape 181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CUTI</a:t>
            </a:r>
          </a:p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17.07.2017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 + Novedades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Day Montevideo 2017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http://bit.ly/2uzt6wy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28125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t/>
            </a:r>
            <a:endParaRPr b="0" i="0" sz="900" u="sng" cap="none" strike="noStrike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433650" y="1526274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https://www.cuti.org.uy/portada</a:t>
            </a:r>
          </a:p>
        </p:txBody>
      </p:sp>
      <p:pic>
        <p:nvPicPr>
          <p:cNvPr id="185" name="Shape 185"/>
          <p:cNvPicPr preferRelativeResize="0"/>
          <p:nvPr/>
        </p:nvPicPr>
        <p:blipFill rotWithShape="1">
          <a:blip r:embed="rId4">
            <a:alphaModFix/>
          </a:blip>
          <a:srcRect b="40181" l="61319" r="17448" t="50755"/>
          <a:stretch/>
        </p:blipFill>
        <p:spPr>
          <a:xfrm>
            <a:off x="755576" y="954234"/>
            <a:ext cx="1564594" cy="40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 rotWithShape="1">
          <a:blip r:embed="rId5">
            <a:alphaModFix/>
          </a:blip>
          <a:srcRect b="54381" l="5777" r="9126" t="20241"/>
          <a:stretch/>
        </p:blipFill>
        <p:spPr>
          <a:xfrm>
            <a:off x="357450" y="2206211"/>
            <a:ext cx="2590800" cy="73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 rotWithShape="1">
          <a:blip r:embed="rId6">
            <a:alphaModFix/>
          </a:blip>
          <a:srcRect b="38066" l="5944" r="35793" t="33535"/>
          <a:stretch/>
        </p:blipFill>
        <p:spPr>
          <a:xfrm>
            <a:off x="323014" y="2988172"/>
            <a:ext cx="25908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 rotWithShape="1">
          <a:blip r:embed="rId7">
            <a:alphaModFix/>
          </a:blip>
          <a:srcRect b="7251" l="5776" r="35624" t="21753"/>
          <a:stretch/>
        </p:blipFill>
        <p:spPr>
          <a:xfrm>
            <a:off x="3265457" y="721483"/>
            <a:ext cx="2098631" cy="185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 rotWithShape="1">
          <a:blip r:embed="rId8">
            <a:alphaModFix/>
          </a:blip>
          <a:srcRect b="9063" l="6115" r="35283" t="20242"/>
          <a:stretch/>
        </p:blipFill>
        <p:spPr>
          <a:xfrm>
            <a:off x="3288177" y="2571751"/>
            <a:ext cx="2075911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 rotWithShape="1">
          <a:blip r:embed="rId9">
            <a:alphaModFix/>
          </a:blip>
          <a:srcRect b="57402" l="6285" r="36473" t="20543"/>
          <a:stretch/>
        </p:blipFill>
        <p:spPr>
          <a:xfrm>
            <a:off x="5436097" y="778613"/>
            <a:ext cx="2232248" cy="747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6" name="Shape 196"/>
          <p:cNvCxnSpPr/>
          <p:nvPr/>
        </p:nvCxnSpPr>
        <p:spPr>
          <a:xfrm>
            <a:off x="0" y="519521"/>
            <a:ext cx="63279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7" name="Shape 197"/>
          <p:cNvSpPr txBox="1"/>
          <p:nvPr/>
        </p:nvSpPr>
        <p:spPr>
          <a:xfrm>
            <a:off x="148933" y="77483"/>
            <a:ext cx="6413400" cy="34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17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500"/>
              <a:buFont typeface="Questrial"/>
              <a:buNone/>
            </a:pPr>
            <a:r>
              <a:rPr b="1" i="0" lang="es-CO" sz="2000" u="none" cap="none" strike="noStrike">
                <a:solidFill>
                  <a:srgbClr val="FF0066"/>
                </a:solidFill>
                <a:latin typeface="Questrial"/>
                <a:ea typeface="Questrial"/>
                <a:cs typeface="Questrial"/>
                <a:sym typeface="Questrial"/>
              </a:rPr>
              <a:t>Publicaciones: eCommerce Day Montevideo 2017</a:t>
            </a:r>
          </a:p>
        </p:txBody>
      </p:sp>
      <p:sp>
        <p:nvSpPr>
          <p:cNvPr id="198" name="Shape 198"/>
          <p:cNvSpPr txBox="1"/>
          <p:nvPr/>
        </p:nvSpPr>
        <p:spPr>
          <a:xfrm>
            <a:off x="0" y="4488585"/>
            <a:ext cx="6629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FCEA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18.07.2017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Sección: 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Institucional Comunicación / </a:t>
            </a: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eCommerce Day Montevideo 2017</a:t>
            </a:r>
          </a:p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1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b="0" i="0" lang="es-CO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http://bit.ly/2tohvBI</a:t>
            </a:r>
          </a:p>
        </p:txBody>
      </p:sp>
      <p:sp>
        <p:nvSpPr>
          <p:cNvPr id="199" name="Shape 199"/>
          <p:cNvSpPr txBox="1"/>
          <p:nvPr/>
        </p:nvSpPr>
        <p:spPr>
          <a:xfrm>
            <a:off x="281250" y="1390371"/>
            <a:ext cx="2743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42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Calibri"/>
              <a:buNone/>
            </a:pPr>
            <a:r>
              <a:rPr b="1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Home</a:t>
            </a:r>
            <a:r>
              <a:rPr b="0" i="0" lang="es-CO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s-CO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http://www.fcea.edu.uy/</a:t>
            </a:r>
          </a:p>
        </p:txBody>
      </p:sp>
      <p:pic>
        <p:nvPicPr>
          <p:cNvPr id="200" name="Shape 200"/>
          <p:cNvPicPr preferRelativeResize="0"/>
          <p:nvPr/>
        </p:nvPicPr>
        <p:blipFill rotWithShape="1">
          <a:blip r:embed="rId4">
            <a:alphaModFix/>
          </a:blip>
          <a:srcRect b="18428" l="19195" r="40378" t="47734"/>
          <a:stretch/>
        </p:blipFill>
        <p:spPr>
          <a:xfrm>
            <a:off x="467544" y="699542"/>
            <a:ext cx="1584176" cy="629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 rotWithShape="1">
          <a:blip r:embed="rId5">
            <a:alphaModFix/>
          </a:blip>
          <a:srcRect b="6041" l="8663" r="32225" t="8763"/>
          <a:stretch/>
        </p:blipFill>
        <p:spPr>
          <a:xfrm>
            <a:off x="2699792" y="699542"/>
            <a:ext cx="2448272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 rotWithShape="1">
          <a:blip r:embed="rId6">
            <a:alphaModFix/>
          </a:blip>
          <a:srcRect b="31722" l="8663" r="31208" t="9063"/>
          <a:stretch/>
        </p:blipFill>
        <p:spPr>
          <a:xfrm>
            <a:off x="2699792" y="2427734"/>
            <a:ext cx="3024336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0400" y="4539531"/>
            <a:ext cx="2743200" cy="5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